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sldIdLst>
    <p:sldId id="256" r:id="rId5"/>
    <p:sldId id="258" r:id="rId6"/>
    <p:sldId id="257" r:id="rId7"/>
    <p:sldId id="259" r:id="rId8"/>
    <p:sldId id="260" r:id="rId9"/>
    <p:sldId id="604" r:id="rId10"/>
    <p:sldId id="606" r:id="rId11"/>
    <p:sldId id="607" r:id="rId12"/>
    <p:sldId id="609" r:id="rId13"/>
    <p:sldId id="608" r:id="rId14"/>
    <p:sldId id="610" r:id="rId15"/>
    <p:sldId id="265" r:id="rId16"/>
    <p:sldId id="267" r:id="rId17"/>
    <p:sldId id="266" r:id="rId18"/>
    <p:sldId id="268" r:id="rId19"/>
    <p:sldId id="269" r:id="rId20"/>
    <p:sldId id="270" r:id="rId21"/>
    <p:sldId id="271" r:id="rId22"/>
    <p:sldId id="264"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223"/>
    <a:srgbClr val="15747A"/>
    <a:srgbClr val="FFF9EE"/>
    <a:srgbClr val="FFEDCC"/>
    <a:srgbClr val="1045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785BDA-CC17-46CB-9B2E-4787D41F26F7}" v="82" dt="2023-05-14T18:10:30.0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74874" autoAdjust="0"/>
  </p:normalViewPr>
  <p:slideViewPr>
    <p:cSldViewPr snapToGrid="0">
      <p:cViewPr>
        <p:scale>
          <a:sx n="75" d="100"/>
          <a:sy n="75" d="100"/>
        </p:scale>
        <p:origin x="413" y="2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371EC7-41EC-4AFB-A39E-D3AC1191D45D}" type="datetimeFigureOut">
              <a:rPr lang="en-US" smtClean="0"/>
              <a:t>5/14/2023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75D00B-FD80-472C-9FCC-21AEDCEA98D1}" type="slidenum">
              <a:rPr lang="en-US" smtClean="0"/>
              <a:t>‹#›</a:t>
            </a:fld>
            <a:endParaRPr lang="en-US"/>
          </a:p>
        </p:txBody>
      </p:sp>
    </p:spTree>
    <p:extLst>
      <p:ext uri="{BB962C8B-B14F-4D97-AF65-F5344CB8AC3E}">
        <p14:creationId xmlns:p14="http://schemas.microsoft.com/office/powerpoint/2010/main" val="2425764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Times New Roman" panose="02020603050405020304" pitchFamily="18" charset="0"/>
                <a:cs typeface="Times New Roman" panose="02020603050405020304" pitchFamily="18" charset="0"/>
              </a:rPr>
              <a:t>Objectives: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Times New Roman" panose="02020603050405020304" pitchFamily="18" charset="0"/>
                <a:cs typeface="Times New Roman" panose="02020603050405020304" pitchFamily="18" charset="0"/>
              </a:rPr>
              <a:t>Develop a machine learning model that can accurately classify the gender of individuals in photos with at least 85% accuracy.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74151"/>
                </a:solidFill>
                <a:effectLst/>
                <a:latin typeface="Times New Roman" panose="02020603050405020304" pitchFamily="18" charset="0"/>
                <a:cs typeface="Times New Roman" panose="02020603050405020304" pitchFamily="18" charset="0"/>
              </a:rPr>
              <a:t>Build a user-friendly web application using the Flask framework that allows users to upload photos and receive the gender classification results in real-time.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2</a:t>
            </a:fld>
            <a:endParaRPr lang="en-US"/>
          </a:p>
        </p:txBody>
      </p:sp>
    </p:spTree>
    <p:extLst>
      <p:ext uri="{BB962C8B-B14F-4D97-AF65-F5344CB8AC3E}">
        <p14:creationId xmlns:p14="http://schemas.microsoft.com/office/powerpoint/2010/main" val="969609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u="none" dirty="0">
                <a:latin typeface="Times New Roman" panose="02020603050405020304" pitchFamily="18" charset="0"/>
                <a:cs typeface="Times New Roman" panose="02020603050405020304" pitchFamily="18" charset="0"/>
              </a:rPr>
              <a:t>Using </a:t>
            </a:r>
            <a:r>
              <a:rPr lang="en-US" b="0" i="0" u="none" dirty="0" err="1">
                <a:solidFill>
                  <a:srgbClr val="1C1D1F"/>
                </a:solidFill>
                <a:effectLst/>
                <a:latin typeface="Times New Roman" panose="02020603050405020304" pitchFamily="18" charset="0"/>
                <a:cs typeface="Times New Roman" panose="02020603050405020304" pitchFamily="18" charset="0"/>
              </a:rPr>
              <a:t>Haar</a:t>
            </a:r>
            <a:r>
              <a:rPr lang="en-US" b="0" i="0" u="none" dirty="0">
                <a:solidFill>
                  <a:srgbClr val="1C1D1F"/>
                </a:solidFill>
                <a:effectLst/>
                <a:latin typeface="Times New Roman" panose="02020603050405020304" pitchFamily="18" charset="0"/>
                <a:cs typeface="Times New Roman" panose="02020603050405020304" pitchFamily="18" charset="0"/>
              </a:rPr>
              <a:t> cascade classifier we crop the face and saved that into separate folder.</a:t>
            </a:r>
          </a:p>
          <a:p>
            <a:pPr marL="171450" indent="-171450">
              <a:buFont typeface="Arial" panose="020B0604020202020204" pitchFamily="34" charset="0"/>
              <a:buChar char="•"/>
            </a:pPr>
            <a:endParaRPr lang="en-US"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12</a:t>
            </a:fld>
            <a:endParaRPr lang="en-US"/>
          </a:p>
        </p:txBody>
      </p:sp>
    </p:spTree>
    <p:extLst>
      <p:ext uri="{BB962C8B-B14F-4D97-AF65-F5344CB8AC3E}">
        <p14:creationId xmlns:p14="http://schemas.microsoft.com/office/powerpoint/2010/main" val="3178356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C1D1F"/>
                </a:solidFill>
                <a:effectLst/>
                <a:latin typeface="Times New Roman" panose="02020603050405020304" pitchFamily="18" charset="0"/>
                <a:cs typeface="Times New Roman" panose="02020603050405020304" pitchFamily="18" charset="0"/>
              </a:rPr>
              <a:t>In this process, we are basically going to convert all images into same size. </a:t>
            </a:r>
            <a:r>
              <a:rPr lang="en-US" b="0" i="0" dirty="0">
                <a:solidFill>
                  <a:srgbClr val="1C1D1F"/>
                </a:solidFill>
                <a:effectLst/>
                <a:latin typeface="udemy sans"/>
              </a:rPr>
              <a:t>What is a width and height of the image that we need to resize? And for that we perform Exploratory Data Analysis</a:t>
            </a:r>
            <a:endParaRPr lang="en-US" b="0" i="0" u="none" dirty="0">
              <a:solidFill>
                <a:srgbClr val="1C1D1F"/>
              </a:solidFill>
              <a:effectLst/>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13</a:t>
            </a:fld>
            <a:endParaRPr lang="en-US"/>
          </a:p>
        </p:txBody>
      </p:sp>
    </p:spTree>
    <p:extLst>
      <p:ext uri="{BB962C8B-B14F-4D97-AF65-F5344CB8AC3E}">
        <p14:creationId xmlns:p14="http://schemas.microsoft.com/office/powerpoint/2010/main" val="2139642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14</a:t>
            </a:fld>
            <a:endParaRPr lang="en-US"/>
          </a:p>
        </p:txBody>
      </p:sp>
    </p:spTree>
    <p:extLst>
      <p:ext uri="{BB962C8B-B14F-4D97-AF65-F5344CB8AC3E}">
        <p14:creationId xmlns:p14="http://schemas.microsoft.com/office/powerpoint/2010/main" val="4269089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15</a:t>
            </a:fld>
            <a:endParaRPr lang="en-US"/>
          </a:p>
        </p:txBody>
      </p:sp>
    </p:spTree>
    <p:extLst>
      <p:ext uri="{BB962C8B-B14F-4D97-AF65-F5344CB8AC3E}">
        <p14:creationId xmlns:p14="http://schemas.microsoft.com/office/powerpoint/2010/main" val="1821728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1C1D1F"/>
                </a:solidFill>
                <a:effectLst/>
                <a:latin typeface="Times New Roman" panose="02020603050405020304" pitchFamily="18" charset="0"/>
                <a:cs typeface="Times New Roman" panose="02020603050405020304" pitchFamily="18" charset="0"/>
              </a:rPr>
              <a:t>Analyzing the data – we can say nearly 75% of the data are basically having the width or height of the image is more than 80</a:t>
            </a:r>
          </a:p>
          <a:p>
            <a:pPr marL="171450" indent="-171450" algn="l">
              <a:buFont typeface="Arial" panose="020B0604020202020204" pitchFamily="34" charset="0"/>
              <a:buChar char="•"/>
            </a:pPr>
            <a:r>
              <a:rPr lang="en-US" b="0" i="0" dirty="0">
                <a:solidFill>
                  <a:srgbClr val="1C1D1F"/>
                </a:solidFill>
                <a:effectLst/>
                <a:latin typeface="Times New Roman" panose="02020603050405020304" pitchFamily="18" charset="0"/>
                <a:cs typeface="Times New Roman" panose="02020603050405020304" pitchFamily="18" charset="0"/>
              </a:rPr>
              <a:t>We can use the 100 by 100 as dimension as it is somewhere median of our data</a:t>
            </a:r>
          </a:p>
          <a:p>
            <a:pPr marL="171450" indent="-171450" algn="l">
              <a:buFont typeface="Arial" panose="020B0604020202020204" pitchFamily="34" charset="0"/>
              <a:buChar char="•"/>
            </a:pPr>
            <a:endParaRPr lang="en-US" b="0" i="0" dirty="0">
              <a:solidFill>
                <a:srgbClr val="1C1D1F"/>
              </a:solidFill>
              <a:effectLst/>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16</a:t>
            </a:fld>
            <a:endParaRPr lang="en-US"/>
          </a:p>
        </p:txBody>
      </p:sp>
    </p:spTree>
    <p:extLst>
      <p:ext uri="{BB962C8B-B14F-4D97-AF65-F5344CB8AC3E}">
        <p14:creationId xmlns:p14="http://schemas.microsoft.com/office/powerpoint/2010/main" val="1023349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451A5"/>
                </a:solidFill>
                <a:effectLst/>
                <a:latin typeface="Consolas" panose="020B0609020204030204" pitchFamily="49" charset="0"/>
              </a:rPr>
              <a:t>Conclusion</a:t>
            </a:r>
          </a:p>
          <a:p>
            <a:r>
              <a:rPr lang="en-US" b="0" dirty="0">
                <a:solidFill>
                  <a:srgbClr val="0451A5"/>
                </a:solidFill>
                <a:effectLst/>
                <a:latin typeface="Consolas" panose="020B0609020204030204" pitchFamily="49" charset="0"/>
              </a:rPr>
              <a:t>1.</a:t>
            </a:r>
            <a:r>
              <a:rPr lang="en-US" b="0" dirty="0">
                <a:solidFill>
                  <a:srgbClr val="000000"/>
                </a:solidFill>
                <a:effectLst/>
                <a:latin typeface="Consolas" panose="020B0609020204030204" pitchFamily="49" charset="0"/>
              </a:rPr>
              <a:t> We have almost equal distribution of gender (numbers)</a:t>
            </a:r>
          </a:p>
          <a:p>
            <a:r>
              <a:rPr lang="en-US" b="0" dirty="0">
                <a:solidFill>
                  <a:srgbClr val="0451A5"/>
                </a:solidFill>
                <a:effectLst/>
                <a:latin typeface="Consolas" panose="020B0609020204030204" pitchFamily="49" charset="0"/>
              </a:rPr>
              <a:t>2.</a:t>
            </a:r>
            <a:r>
              <a:rPr lang="en-US" b="0" dirty="0">
                <a:solidFill>
                  <a:srgbClr val="000000"/>
                </a:solidFill>
                <a:effectLst/>
                <a:latin typeface="Consolas" panose="020B0609020204030204" pitchFamily="49" charset="0"/>
              </a:rPr>
              <a:t> Most of the images are having dimension more than 60</a:t>
            </a:r>
          </a:p>
          <a:p>
            <a:r>
              <a:rPr lang="en-US" b="0" dirty="0">
                <a:solidFill>
                  <a:srgbClr val="0451A5"/>
                </a:solidFill>
                <a:effectLst/>
                <a:latin typeface="Consolas" panose="020B0609020204030204" pitchFamily="49" charset="0"/>
              </a:rPr>
              <a:t>3.</a:t>
            </a:r>
            <a:r>
              <a:rPr lang="en-US" b="0" dirty="0">
                <a:solidFill>
                  <a:srgbClr val="000000"/>
                </a:solidFill>
                <a:effectLst/>
                <a:latin typeface="Consolas" panose="020B0609020204030204" pitchFamily="49" charset="0"/>
              </a:rPr>
              <a:t> Female most of the female images are HD compared to male images</a:t>
            </a:r>
          </a:p>
          <a:p>
            <a:pPr marL="0" indent="0" algn="l">
              <a:buFont typeface="Arial" panose="020B0604020202020204" pitchFamily="34" charset="0"/>
              <a:buNone/>
            </a:pPr>
            <a:endParaRPr lang="en-US" b="0" i="0" dirty="0">
              <a:solidFill>
                <a:srgbClr val="1C1D1F"/>
              </a:solidFill>
              <a:effectLst/>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17</a:t>
            </a:fld>
            <a:endParaRPr lang="en-US"/>
          </a:p>
        </p:txBody>
      </p:sp>
    </p:spTree>
    <p:extLst>
      <p:ext uri="{BB962C8B-B14F-4D97-AF65-F5344CB8AC3E}">
        <p14:creationId xmlns:p14="http://schemas.microsoft.com/office/powerpoint/2010/main" val="3686808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i="1"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18</a:t>
            </a:fld>
            <a:endParaRPr lang="en-US"/>
          </a:p>
        </p:txBody>
      </p:sp>
    </p:spTree>
    <p:extLst>
      <p:ext uri="{BB962C8B-B14F-4D97-AF65-F5344CB8AC3E}">
        <p14:creationId xmlns:p14="http://schemas.microsoft.com/office/powerpoint/2010/main" val="4173358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1" dirty="0">
                <a:solidFill>
                  <a:srgbClr val="374151"/>
                </a:solidFill>
                <a:effectLst/>
                <a:latin typeface="Söhne"/>
              </a:rPr>
              <a:t>The eigenface approach is a well-established method for facial recognition that utilizes PCA -</a:t>
            </a:r>
            <a:r>
              <a:rPr lang="en-US" b="0" i="0" dirty="0">
                <a:solidFill>
                  <a:srgbClr val="374151"/>
                </a:solidFill>
                <a:effectLst/>
                <a:latin typeface="Söhne"/>
              </a:rPr>
              <a:t> In this approach, a set of face images are used to create a covariance matrix which is then used to determine the eigenfaces, which represent the most significant variations in the set of images. </a:t>
            </a:r>
          </a:p>
          <a:p>
            <a:pPr marL="171450" indent="-171450">
              <a:buFont typeface="Arial" panose="020B0604020202020204" pitchFamily="34" charset="0"/>
              <a:buChar char="•"/>
            </a:pPr>
            <a:endParaRPr lang="en-US" i="1"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19</a:t>
            </a:fld>
            <a:endParaRPr lang="en-US"/>
          </a:p>
        </p:txBody>
      </p:sp>
    </p:spTree>
    <p:extLst>
      <p:ext uri="{BB962C8B-B14F-4D97-AF65-F5344CB8AC3E}">
        <p14:creationId xmlns:p14="http://schemas.microsoft.com/office/powerpoint/2010/main" val="888414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dirty="0">
                <a:solidFill>
                  <a:srgbClr val="374151"/>
                </a:solidFill>
                <a:effectLst/>
                <a:latin typeface="Söhne"/>
              </a:rPr>
              <a:t>We are using scikit learn for ml model -  As it is s</a:t>
            </a:r>
            <a:r>
              <a:rPr lang="en-US" b="0" i="0" dirty="0">
                <a:solidFill>
                  <a:srgbClr val="212529"/>
                </a:solidFill>
                <a:effectLst/>
                <a:latin typeface="-apple-system"/>
              </a:rPr>
              <a:t>imple and efficient tools for predictive data analysis</a:t>
            </a:r>
          </a:p>
          <a:p>
            <a:pPr marL="171450" indent="-171450">
              <a:buFont typeface="Arial" panose="020B0604020202020204" pitchFamily="34" charset="0"/>
              <a:buChar char="•"/>
            </a:pPr>
            <a:r>
              <a:rPr lang="en-US" b="0" i="0" dirty="0" err="1">
                <a:solidFill>
                  <a:srgbClr val="4D5156"/>
                </a:solidFill>
                <a:effectLst/>
                <a:latin typeface="Google Sans" panose="020B0503030502040204" pitchFamily="34" charset="0"/>
              </a:rPr>
              <a:t>Sklearn's</a:t>
            </a:r>
            <a:r>
              <a:rPr lang="en-US" b="0" i="0" dirty="0">
                <a:solidFill>
                  <a:srgbClr val="4D5156"/>
                </a:solidFill>
                <a:effectLst/>
                <a:latin typeface="Google Sans" panose="020B0503030502040204" pitchFamily="34" charset="0"/>
              </a:rPr>
              <a:t> model selection module </a:t>
            </a:r>
            <a:r>
              <a:rPr lang="en-US" b="0" i="0" dirty="0">
                <a:solidFill>
                  <a:srgbClr val="040C28"/>
                </a:solidFill>
                <a:effectLst/>
                <a:latin typeface="Google Sans" panose="020B0503030502040204" pitchFamily="34" charset="0"/>
              </a:rPr>
              <a:t>provides various functions to cross-validate our model, tune the estimator's hyperparameters, or produce validation and learning curves</a:t>
            </a:r>
            <a:r>
              <a:rPr lang="en-US" b="0" i="0" dirty="0">
                <a:solidFill>
                  <a:srgbClr val="4D5156"/>
                </a:solidFill>
                <a:effectLst/>
                <a:latin typeface="Google Sans" panose="020B0503030502040204" pitchFamily="34" charset="0"/>
              </a:rPr>
              <a:t>.</a:t>
            </a:r>
          </a:p>
          <a:p>
            <a:pPr marL="171450" indent="-171450">
              <a:buFont typeface="Arial" panose="020B0604020202020204" pitchFamily="34" charset="0"/>
              <a:buChar char="•"/>
            </a:pPr>
            <a:r>
              <a:rPr lang="en-US" b="0" i="0" dirty="0">
                <a:solidFill>
                  <a:srgbClr val="4D5156"/>
                </a:solidFill>
                <a:effectLst/>
                <a:latin typeface="Google Sans" panose="020B0503030502040204" pitchFamily="34" charset="0"/>
              </a:rPr>
              <a:t>Support vector machines (SVMs) are </a:t>
            </a:r>
            <a:r>
              <a:rPr lang="en-US" b="0" i="0" dirty="0">
                <a:solidFill>
                  <a:srgbClr val="040C28"/>
                </a:solidFill>
                <a:effectLst/>
                <a:latin typeface="Google Sans" panose="020B0503030502040204" pitchFamily="34" charset="0"/>
              </a:rPr>
              <a:t>a set of supervised learning methods used for classification, regression and outliers' detection</a:t>
            </a:r>
          </a:p>
          <a:p>
            <a:pPr marL="171450" indent="-171450">
              <a:buFont typeface="Arial" panose="020B0604020202020204" pitchFamily="34" charset="0"/>
              <a:buChar char="•"/>
            </a:pPr>
            <a:r>
              <a:rPr lang="en-US" b="0" i="1" dirty="0" err="1">
                <a:solidFill>
                  <a:srgbClr val="040C28"/>
                </a:solidFill>
                <a:effectLst/>
                <a:latin typeface="Google Sans" panose="020B0503030502040204" pitchFamily="34" charset="0"/>
              </a:rPr>
              <a:t>sklearn.model_selection</a:t>
            </a:r>
            <a:r>
              <a:rPr lang="en-US" b="0" i="1" dirty="0">
                <a:solidFill>
                  <a:srgbClr val="040C28"/>
                </a:solidFill>
                <a:effectLst/>
                <a:latin typeface="Google Sans" panose="020B0503030502040204" pitchFamily="34" charset="0"/>
              </a:rPr>
              <a:t> import </a:t>
            </a:r>
            <a:r>
              <a:rPr lang="en-US" b="0" i="1" dirty="0" err="1">
                <a:solidFill>
                  <a:srgbClr val="040C28"/>
                </a:solidFill>
                <a:effectLst/>
                <a:latin typeface="Google Sans" panose="020B0503030502040204" pitchFamily="34" charset="0"/>
              </a:rPr>
              <a:t>train_test_split</a:t>
            </a:r>
            <a:r>
              <a:rPr lang="en-US" b="0" i="1" dirty="0">
                <a:solidFill>
                  <a:srgbClr val="040C28"/>
                </a:solidFill>
                <a:effectLst/>
                <a:latin typeface="Google Sans" panose="020B0503030502040204" pitchFamily="34" charset="0"/>
              </a:rPr>
              <a:t> </a:t>
            </a:r>
            <a:r>
              <a:rPr lang="en-US" b="0" i="0" dirty="0">
                <a:solidFill>
                  <a:srgbClr val="040C28"/>
                </a:solidFill>
                <a:effectLst/>
                <a:latin typeface="Google Sans" panose="020B0503030502040204" pitchFamily="34" charset="0"/>
              </a:rPr>
              <a:t>- splits arrays or matrices into random subsets for train and test data</a:t>
            </a:r>
            <a:r>
              <a:rPr lang="en-US" b="0" i="0" dirty="0">
                <a:solidFill>
                  <a:srgbClr val="4D5156"/>
                </a:solidFill>
                <a:effectLst/>
                <a:latin typeface="Google Sans" panose="020B0503030502040204" pitchFamily="34" charset="0"/>
              </a:rPr>
              <a:t>, respectively</a:t>
            </a:r>
          </a:p>
          <a:p>
            <a:pPr marL="171450" indent="-171450">
              <a:buFont typeface="Arial" panose="020B0604020202020204" pitchFamily="34" charset="0"/>
              <a:buChar char="•"/>
            </a:pPr>
            <a:r>
              <a:rPr lang="en-US" b="0" i="0" dirty="0">
                <a:solidFill>
                  <a:srgbClr val="4D5156"/>
                </a:solidFill>
                <a:effectLst/>
                <a:latin typeface="Google Sans" panose="020B0503030502040204" pitchFamily="34" charset="0"/>
              </a:rPr>
              <a:t>This function </a:t>
            </a:r>
            <a:r>
              <a:rPr lang="en-US" b="0" i="0" dirty="0">
                <a:solidFill>
                  <a:srgbClr val="040C28"/>
                </a:solidFill>
                <a:effectLst/>
                <a:latin typeface="Google Sans" panose="020B0503030502040204" pitchFamily="34" charset="0"/>
              </a:rPr>
              <a:t>helps to loop through predefined hyperparameters and fit your estimator (model) on your training set</a:t>
            </a:r>
            <a:endParaRPr lang="en-US" b="0" i="0" dirty="0">
              <a:solidFill>
                <a:srgbClr val="374151"/>
              </a:solidFill>
              <a:effectLst/>
              <a:latin typeface="Söhne"/>
            </a:endParaRPr>
          </a:p>
          <a:p>
            <a:pPr marL="171450" indent="-171450">
              <a:buFont typeface="Arial" panose="020B0604020202020204" pitchFamily="34" charset="0"/>
              <a:buChar char="•"/>
            </a:pPr>
            <a:endParaRPr lang="en-US" i="1"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20</a:t>
            </a:fld>
            <a:endParaRPr lang="en-US"/>
          </a:p>
        </p:txBody>
      </p:sp>
    </p:spTree>
    <p:extLst>
      <p:ext uri="{BB962C8B-B14F-4D97-AF65-F5344CB8AC3E}">
        <p14:creationId xmlns:p14="http://schemas.microsoft.com/office/powerpoint/2010/main" val="863682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i="1"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21</a:t>
            </a:fld>
            <a:endParaRPr lang="en-US"/>
          </a:p>
        </p:txBody>
      </p:sp>
    </p:spTree>
    <p:extLst>
      <p:ext uri="{BB962C8B-B14F-4D97-AF65-F5344CB8AC3E}">
        <p14:creationId xmlns:p14="http://schemas.microsoft.com/office/powerpoint/2010/main" val="205759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Identifying gender demographics: The app can be used to identify the gender demographics of a specific group, such as attendees at a conference, students in a class, or employees in a company. </a:t>
            </a:r>
          </a:p>
          <a:p>
            <a:pPr marL="171450" indent="-171450">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Identifying gender biases: The app can be used to identify gender biases in images or videos, such as in advertising or media. </a:t>
            </a:r>
          </a:p>
          <a:p>
            <a:pPr marL="171450" indent="-171450">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Improving marketing strategies: The app can be used to improve marketing strategies by providing information about the gender of potential customers. </a:t>
            </a:r>
          </a:p>
          <a:p>
            <a:pPr marL="171450" indent="-171450">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Enhancing security: The app can be used in security systems to automatically detect the gender of individuals and identify potential security risks or threats.</a:t>
            </a:r>
          </a:p>
          <a:p>
            <a:pPr marL="171450" indent="-171450">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Promoting diversity and inclusion: The app can be used to promote diversity and inclusion by providing accurate and inclusive gender identification. </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3</a:t>
            </a:fld>
            <a:endParaRPr lang="en-US"/>
          </a:p>
        </p:txBody>
      </p:sp>
    </p:spTree>
    <p:extLst>
      <p:ext uri="{BB962C8B-B14F-4D97-AF65-F5344CB8AC3E}">
        <p14:creationId xmlns:p14="http://schemas.microsoft.com/office/powerpoint/2010/main" val="3594569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u="none" dirty="0">
                <a:latin typeface="Times New Roman" panose="02020603050405020304" pitchFamily="18" charset="0"/>
                <a:cs typeface="Times New Roman" panose="02020603050405020304" pitchFamily="18" charset="0"/>
              </a:rPr>
              <a:t>So, </a:t>
            </a:r>
            <a:r>
              <a:rPr lang="en-US" b="0" i="0" u="none" dirty="0">
                <a:solidFill>
                  <a:srgbClr val="1C1D1F"/>
                </a:solidFill>
                <a:effectLst/>
                <a:latin typeface="Times New Roman" panose="02020603050405020304" pitchFamily="18" charset="0"/>
                <a:cs typeface="Times New Roman" panose="02020603050405020304" pitchFamily="18" charset="0"/>
              </a:rPr>
              <a:t>in order to do such kind of things </a:t>
            </a:r>
            <a:r>
              <a:rPr lang="en-US" b="0" i="0" u="none" dirty="0">
                <a:solidFill>
                  <a:srgbClr val="401B9C"/>
                </a:solidFill>
                <a:effectLst/>
                <a:latin typeface="Times New Roman" panose="02020603050405020304" pitchFamily="18" charset="0"/>
                <a:cs typeface="Times New Roman" panose="02020603050405020304" pitchFamily="18" charset="0"/>
              </a:rPr>
              <a:t>we have to combine all three processes </a:t>
            </a:r>
            <a:r>
              <a:rPr lang="en-US" b="0" i="0" u="none" dirty="0">
                <a:solidFill>
                  <a:srgbClr val="1C1D1F"/>
                </a:solidFill>
                <a:effectLst/>
                <a:latin typeface="Times New Roman" panose="02020603050405020304" pitchFamily="18" charset="0"/>
                <a:cs typeface="Times New Roman" panose="02020603050405020304" pitchFamily="18" charset="0"/>
              </a:rPr>
              <a:t>That is data preprocessing, feature extraction and the face recognition model. </a:t>
            </a:r>
          </a:p>
          <a:p>
            <a:pPr marL="0" indent="0">
              <a:buFont typeface="Arial" panose="020B0604020202020204" pitchFamily="34" charset="0"/>
              <a:buNone/>
            </a:pPr>
            <a:r>
              <a:rPr lang="en-US" b="0" i="0" u="none" dirty="0">
                <a:solidFill>
                  <a:srgbClr val="1C1D1F"/>
                </a:solidFill>
                <a:effectLst/>
                <a:latin typeface="Times New Roman" panose="02020603050405020304" pitchFamily="18" charset="0"/>
                <a:cs typeface="Times New Roman" panose="02020603050405020304" pitchFamily="18" charset="0"/>
              </a:rPr>
              <a:t>We combined everything and then we created pipeline and to that pipeline </a:t>
            </a:r>
            <a:r>
              <a:rPr lang="en-US" b="0" i="0" u="none" dirty="0">
                <a:solidFill>
                  <a:srgbClr val="401B9C"/>
                </a:solidFill>
                <a:effectLst/>
                <a:latin typeface="Times New Roman" panose="02020603050405020304" pitchFamily="18" charset="0"/>
                <a:cs typeface="Times New Roman" panose="02020603050405020304" pitchFamily="18" charset="0"/>
              </a:rPr>
              <a:t>if we pass the image, we get the predictions.</a:t>
            </a:r>
            <a:endParaRPr lang="en-US" i="1"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22</a:t>
            </a:fld>
            <a:endParaRPr lang="en-US"/>
          </a:p>
        </p:txBody>
      </p:sp>
    </p:spTree>
    <p:extLst>
      <p:ext uri="{BB962C8B-B14F-4D97-AF65-F5344CB8AC3E}">
        <p14:creationId xmlns:p14="http://schemas.microsoft.com/office/powerpoint/2010/main" val="3508371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u="none" dirty="0">
                <a:latin typeface="Times New Roman" panose="02020603050405020304" pitchFamily="18" charset="0"/>
                <a:cs typeface="Times New Roman" panose="02020603050405020304" pitchFamily="18" charset="0"/>
              </a:rPr>
              <a:t>So, </a:t>
            </a:r>
            <a:r>
              <a:rPr lang="en-US" b="0" i="0" u="none" dirty="0">
                <a:solidFill>
                  <a:srgbClr val="1C1D1F"/>
                </a:solidFill>
                <a:effectLst/>
                <a:latin typeface="Times New Roman" panose="02020603050405020304" pitchFamily="18" charset="0"/>
                <a:cs typeface="Times New Roman" panose="02020603050405020304" pitchFamily="18" charset="0"/>
              </a:rPr>
              <a:t>in order to do such kind of things </a:t>
            </a:r>
            <a:r>
              <a:rPr lang="en-US" b="0" i="0" u="none" dirty="0">
                <a:solidFill>
                  <a:srgbClr val="401B9C"/>
                </a:solidFill>
                <a:effectLst/>
                <a:latin typeface="Times New Roman" panose="02020603050405020304" pitchFamily="18" charset="0"/>
                <a:cs typeface="Times New Roman" panose="02020603050405020304" pitchFamily="18" charset="0"/>
              </a:rPr>
              <a:t>we have to combine all three processes </a:t>
            </a:r>
            <a:r>
              <a:rPr lang="en-US" b="0" i="0" u="none" dirty="0">
                <a:solidFill>
                  <a:srgbClr val="1C1D1F"/>
                </a:solidFill>
                <a:effectLst/>
                <a:latin typeface="Times New Roman" panose="02020603050405020304" pitchFamily="18" charset="0"/>
                <a:cs typeface="Times New Roman" panose="02020603050405020304" pitchFamily="18" charset="0"/>
              </a:rPr>
              <a:t>That is data preprocessing, feature extraction and the face recognition model. </a:t>
            </a:r>
          </a:p>
          <a:p>
            <a:pPr marL="0" indent="0">
              <a:buFont typeface="Arial" panose="020B0604020202020204" pitchFamily="34" charset="0"/>
              <a:buNone/>
            </a:pPr>
            <a:r>
              <a:rPr lang="en-US" b="0" i="0" u="none" dirty="0">
                <a:solidFill>
                  <a:srgbClr val="1C1D1F"/>
                </a:solidFill>
                <a:effectLst/>
                <a:latin typeface="Times New Roman" panose="02020603050405020304" pitchFamily="18" charset="0"/>
                <a:cs typeface="Times New Roman" panose="02020603050405020304" pitchFamily="18" charset="0"/>
              </a:rPr>
              <a:t>We combined everything and then we created pipeline and to that pipeline </a:t>
            </a:r>
            <a:r>
              <a:rPr lang="en-US" b="0" i="0" u="none" dirty="0">
                <a:solidFill>
                  <a:srgbClr val="401B9C"/>
                </a:solidFill>
                <a:effectLst/>
                <a:latin typeface="Times New Roman" panose="02020603050405020304" pitchFamily="18" charset="0"/>
                <a:cs typeface="Times New Roman" panose="02020603050405020304" pitchFamily="18" charset="0"/>
              </a:rPr>
              <a:t>if we pass the image, we get the predictions.</a:t>
            </a:r>
            <a:endParaRPr lang="en-US" i="1"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23</a:t>
            </a:fld>
            <a:endParaRPr lang="en-US"/>
          </a:p>
        </p:txBody>
      </p:sp>
    </p:spTree>
    <p:extLst>
      <p:ext uri="{BB962C8B-B14F-4D97-AF65-F5344CB8AC3E}">
        <p14:creationId xmlns:p14="http://schemas.microsoft.com/office/powerpoint/2010/main" val="4158490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u="none" dirty="0">
                <a:latin typeface="Times New Roman" panose="02020603050405020304" pitchFamily="18" charset="0"/>
                <a:cs typeface="Times New Roman" panose="02020603050405020304" pitchFamily="18" charset="0"/>
              </a:rPr>
              <a:t>So, </a:t>
            </a:r>
            <a:r>
              <a:rPr lang="en-US" b="0" i="0" u="none" dirty="0">
                <a:solidFill>
                  <a:srgbClr val="1C1D1F"/>
                </a:solidFill>
                <a:effectLst/>
                <a:latin typeface="Times New Roman" panose="02020603050405020304" pitchFamily="18" charset="0"/>
                <a:cs typeface="Times New Roman" panose="02020603050405020304" pitchFamily="18" charset="0"/>
              </a:rPr>
              <a:t>in order to do such kind of things </a:t>
            </a:r>
            <a:r>
              <a:rPr lang="en-US" b="0" i="0" u="none" dirty="0">
                <a:solidFill>
                  <a:srgbClr val="401B9C"/>
                </a:solidFill>
                <a:effectLst/>
                <a:latin typeface="Times New Roman" panose="02020603050405020304" pitchFamily="18" charset="0"/>
                <a:cs typeface="Times New Roman" panose="02020603050405020304" pitchFamily="18" charset="0"/>
              </a:rPr>
              <a:t>we have to combine all three processes </a:t>
            </a:r>
            <a:r>
              <a:rPr lang="en-US" b="0" i="0" u="none" dirty="0">
                <a:solidFill>
                  <a:srgbClr val="1C1D1F"/>
                </a:solidFill>
                <a:effectLst/>
                <a:latin typeface="Times New Roman" panose="02020603050405020304" pitchFamily="18" charset="0"/>
                <a:cs typeface="Times New Roman" panose="02020603050405020304" pitchFamily="18" charset="0"/>
              </a:rPr>
              <a:t>That is data preprocessing, feature extraction and the face recognition model. </a:t>
            </a:r>
          </a:p>
          <a:p>
            <a:pPr marL="0" indent="0">
              <a:buFont typeface="Arial" panose="020B0604020202020204" pitchFamily="34" charset="0"/>
              <a:buNone/>
            </a:pPr>
            <a:r>
              <a:rPr lang="en-US" b="0" i="0" u="none" dirty="0">
                <a:solidFill>
                  <a:srgbClr val="1C1D1F"/>
                </a:solidFill>
                <a:effectLst/>
                <a:latin typeface="Times New Roman" panose="02020603050405020304" pitchFamily="18" charset="0"/>
                <a:cs typeface="Times New Roman" panose="02020603050405020304" pitchFamily="18" charset="0"/>
              </a:rPr>
              <a:t>We combined everything and then we created pipeline and to that pipeline </a:t>
            </a:r>
            <a:r>
              <a:rPr lang="en-US" b="0" i="0" u="none" dirty="0">
                <a:solidFill>
                  <a:srgbClr val="401B9C"/>
                </a:solidFill>
                <a:effectLst/>
                <a:latin typeface="Times New Roman" panose="02020603050405020304" pitchFamily="18" charset="0"/>
                <a:cs typeface="Times New Roman" panose="02020603050405020304" pitchFamily="18" charset="0"/>
              </a:rPr>
              <a:t>if we pass the image, we get the predictions.</a:t>
            </a:r>
            <a:endParaRPr lang="en-US" i="1"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24</a:t>
            </a:fld>
            <a:endParaRPr lang="en-US"/>
          </a:p>
        </p:txBody>
      </p:sp>
    </p:spTree>
    <p:extLst>
      <p:ext uri="{BB962C8B-B14F-4D97-AF65-F5344CB8AC3E}">
        <p14:creationId xmlns:p14="http://schemas.microsoft.com/office/powerpoint/2010/main" val="4039071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u="none" dirty="0">
                <a:latin typeface="Times New Roman" panose="02020603050405020304" pitchFamily="18" charset="0"/>
                <a:cs typeface="Times New Roman" panose="02020603050405020304" pitchFamily="18" charset="0"/>
              </a:rPr>
              <a:t>So, </a:t>
            </a:r>
            <a:r>
              <a:rPr lang="en-US" b="0" i="0" u="none" dirty="0">
                <a:solidFill>
                  <a:srgbClr val="1C1D1F"/>
                </a:solidFill>
                <a:effectLst/>
                <a:latin typeface="Times New Roman" panose="02020603050405020304" pitchFamily="18" charset="0"/>
                <a:cs typeface="Times New Roman" panose="02020603050405020304" pitchFamily="18" charset="0"/>
              </a:rPr>
              <a:t>in order to do such kind of things </a:t>
            </a:r>
            <a:r>
              <a:rPr lang="en-US" b="0" i="0" u="none" dirty="0">
                <a:solidFill>
                  <a:srgbClr val="401B9C"/>
                </a:solidFill>
                <a:effectLst/>
                <a:latin typeface="Times New Roman" panose="02020603050405020304" pitchFamily="18" charset="0"/>
                <a:cs typeface="Times New Roman" panose="02020603050405020304" pitchFamily="18" charset="0"/>
              </a:rPr>
              <a:t>we have to combine all three processes </a:t>
            </a:r>
            <a:r>
              <a:rPr lang="en-US" b="0" i="0" u="none" dirty="0">
                <a:solidFill>
                  <a:srgbClr val="1C1D1F"/>
                </a:solidFill>
                <a:effectLst/>
                <a:latin typeface="Times New Roman" panose="02020603050405020304" pitchFamily="18" charset="0"/>
                <a:cs typeface="Times New Roman" panose="02020603050405020304" pitchFamily="18" charset="0"/>
              </a:rPr>
              <a:t>That is data preprocessing, feature extraction and the face recognition model. </a:t>
            </a:r>
          </a:p>
          <a:p>
            <a:pPr marL="0" indent="0">
              <a:buFont typeface="Arial" panose="020B0604020202020204" pitchFamily="34" charset="0"/>
              <a:buNone/>
            </a:pPr>
            <a:r>
              <a:rPr lang="en-US" b="0" i="0" u="none" dirty="0">
                <a:solidFill>
                  <a:srgbClr val="1C1D1F"/>
                </a:solidFill>
                <a:effectLst/>
                <a:latin typeface="Times New Roman" panose="02020603050405020304" pitchFamily="18" charset="0"/>
                <a:cs typeface="Times New Roman" panose="02020603050405020304" pitchFamily="18" charset="0"/>
              </a:rPr>
              <a:t>We combined everything and then we created pipeline and to that pipeline </a:t>
            </a:r>
            <a:r>
              <a:rPr lang="en-US" b="0" i="0" u="none" dirty="0">
                <a:solidFill>
                  <a:srgbClr val="401B9C"/>
                </a:solidFill>
                <a:effectLst/>
                <a:latin typeface="Times New Roman" panose="02020603050405020304" pitchFamily="18" charset="0"/>
                <a:cs typeface="Times New Roman" panose="02020603050405020304" pitchFamily="18" charset="0"/>
              </a:rPr>
              <a:t>if we pass the image, we get the predictions.</a:t>
            </a:r>
            <a:endParaRPr lang="en-US" i="1"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25</a:t>
            </a:fld>
            <a:endParaRPr lang="en-US"/>
          </a:p>
        </p:txBody>
      </p:sp>
    </p:spTree>
    <p:extLst>
      <p:ext uri="{BB962C8B-B14F-4D97-AF65-F5344CB8AC3E}">
        <p14:creationId xmlns:p14="http://schemas.microsoft.com/office/powerpoint/2010/main" val="160594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u="none" dirty="0">
                <a:latin typeface="Times New Roman" panose="02020603050405020304" pitchFamily="18" charset="0"/>
                <a:cs typeface="Times New Roman" panose="02020603050405020304" pitchFamily="18" charset="0"/>
              </a:rPr>
              <a:t>So, </a:t>
            </a:r>
            <a:r>
              <a:rPr lang="en-US" b="0" i="0" u="none" dirty="0">
                <a:solidFill>
                  <a:srgbClr val="1C1D1F"/>
                </a:solidFill>
                <a:effectLst/>
                <a:latin typeface="Times New Roman" panose="02020603050405020304" pitchFamily="18" charset="0"/>
                <a:cs typeface="Times New Roman" panose="02020603050405020304" pitchFamily="18" charset="0"/>
              </a:rPr>
              <a:t>in order to do such kind of things </a:t>
            </a:r>
            <a:r>
              <a:rPr lang="en-US" b="0" i="0" u="none" dirty="0">
                <a:solidFill>
                  <a:srgbClr val="401B9C"/>
                </a:solidFill>
                <a:effectLst/>
                <a:latin typeface="Times New Roman" panose="02020603050405020304" pitchFamily="18" charset="0"/>
                <a:cs typeface="Times New Roman" panose="02020603050405020304" pitchFamily="18" charset="0"/>
              </a:rPr>
              <a:t>we have to combine all three processes </a:t>
            </a:r>
            <a:r>
              <a:rPr lang="en-US" b="0" i="0" u="none" dirty="0">
                <a:solidFill>
                  <a:srgbClr val="1C1D1F"/>
                </a:solidFill>
                <a:effectLst/>
                <a:latin typeface="Times New Roman" panose="02020603050405020304" pitchFamily="18" charset="0"/>
                <a:cs typeface="Times New Roman" panose="02020603050405020304" pitchFamily="18" charset="0"/>
              </a:rPr>
              <a:t>That is data preprocessing, feature extraction and the face recognition model. </a:t>
            </a:r>
          </a:p>
          <a:p>
            <a:pPr marL="0" indent="0">
              <a:buFont typeface="Arial" panose="020B0604020202020204" pitchFamily="34" charset="0"/>
              <a:buNone/>
            </a:pPr>
            <a:r>
              <a:rPr lang="en-US" b="0" i="0" u="none" dirty="0">
                <a:solidFill>
                  <a:srgbClr val="1C1D1F"/>
                </a:solidFill>
                <a:effectLst/>
                <a:latin typeface="Times New Roman" panose="02020603050405020304" pitchFamily="18" charset="0"/>
                <a:cs typeface="Times New Roman" panose="02020603050405020304" pitchFamily="18" charset="0"/>
              </a:rPr>
              <a:t>We combined everything and then we created pipeline and to that pipeline </a:t>
            </a:r>
            <a:r>
              <a:rPr lang="en-US" b="0" i="0" u="none" dirty="0">
                <a:solidFill>
                  <a:srgbClr val="401B9C"/>
                </a:solidFill>
                <a:effectLst/>
                <a:latin typeface="Times New Roman" panose="02020603050405020304" pitchFamily="18" charset="0"/>
                <a:cs typeface="Times New Roman" panose="02020603050405020304" pitchFamily="18" charset="0"/>
              </a:rPr>
              <a:t>if we pass the image, we get the predictions.</a:t>
            </a:r>
            <a:endParaRPr lang="en-US" i="1"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26</a:t>
            </a:fld>
            <a:endParaRPr lang="en-US"/>
          </a:p>
        </p:txBody>
      </p:sp>
    </p:spTree>
    <p:extLst>
      <p:ext uri="{BB962C8B-B14F-4D97-AF65-F5344CB8AC3E}">
        <p14:creationId xmlns:p14="http://schemas.microsoft.com/office/powerpoint/2010/main" val="277289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u="none" dirty="0">
                <a:latin typeface="Times New Roman" panose="02020603050405020304" pitchFamily="18" charset="0"/>
                <a:cs typeface="Times New Roman" panose="02020603050405020304" pitchFamily="18" charset="0"/>
              </a:rPr>
              <a:t>So, </a:t>
            </a:r>
            <a:r>
              <a:rPr lang="en-US" b="0" i="0" u="none" dirty="0">
                <a:solidFill>
                  <a:srgbClr val="1C1D1F"/>
                </a:solidFill>
                <a:effectLst/>
                <a:latin typeface="Times New Roman" panose="02020603050405020304" pitchFamily="18" charset="0"/>
                <a:cs typeface="Times New Roman" panose="02020603050405020304" pitchFamily="18" charset="0"/>
              </a:rPr>
              <a:t>in order to do such kind of things </a:t>
            </a:r>
            <a:r>
              <a:rPr lang="en-US" b="0" i="0" u="none" dirty="0">
                <a:solidFill>
                  <a:srgbClr val="401B9C"/>
                </a:solidFill>
                <a:effectLst/>
                <a:latin typeface="Times New Roman" panose="02020603050405020304" pitchFamily="18" charset="0"/>
                <a:cs typeface="Times New Roman" panose="02020603050405020304" pitchFamily="18" charset="0"/>
              </a:rPr>
              <a:t>we have to combine all three processes </a:t>
            </a:r>
            <a:r>
              <a:rPr lang="en-US" b="0" i="0" u="none" dirty="0">
                <a:solidFill>
                  <a:srgbClr val="1C1D1F"/>
                </a:solidFill>
                <a:effectLst/>
                <a:latin typeface="Times New Roman" panose="02020603050405020304" pitchFamily="18" charset="0"/>
                <a:cs typeface="Times New Roman" panose="02020603050405020304" pitchFamily="18" charset="0"/>
              </a:rPr>
              <a:t>That is data preprocessing, feature extraction and the face recognition model. </a:t>
            </a:r>
          </a:p>
          <a:p>
            <a:pPr marL="0" indent="0">
              <a:buFont typeface="Arial" panose="020B0604020202020204" pitchFamily="34" charset="0"/>
              <a:buNone/>
            </a:pPr>
            <a:r>
              <a:rPr lang="en-US" b="0" i="0" u="none" dirty="0">
                <a:solidFill>
                  <a:srgbClr val="1C1D1F"/>
                </a:solidFill>
                <a:effectLst/>
                <a:latin typeface="Times New Roman" panose="02020603050405020304" pitchFamily="18" charset="0"/>
                <a:cs typeface="Times New Roman" panose="02020603050405020304" pitchFamily="18" charset="0"/>
              </a:rPr>
              <a:t>We combined everything and then we created pipeline and to that pipeline </a:t>
            </a:r>
            <a:r>
              <a:rPr lang="en-US" b="0" i="0" u="none" dirty="0">
                <a:solidFill>
                  <a:srgbClr val="401B9C"/>
                </a:solidFill>
                <a:effectLst/>
                <a:latin typeface="Times New Roman" panose="02020603050405020304" pitchFamily="18" charset="0"/>
                <a:cs typeface="Times New Roman" panose="02020603050405020304" pitchFamily="18" charset="0"/>
              </a:rPr>
              <a:t>if we pass the image, we get the predictions.</a:t>
            </a:r>
            <a:endParaRPr lang="en-US" i="1"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27</a:t>
            </a:fld>
            <a:endParaRPr lang="en-US"/>
          </a:p>
        </p:txBody>
      </p:sp>
    </p:spTree>
    <p:extLst>
      <p:ext uri="{BB962C8B-B14F-4D97-AF65-F5344CB8AC3E}">
        <p14:creationId xmlns:p14="http://schemas.microsoft.com/office/powerpoint/2010/main" val="2785165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u="none" dirty="0">
                <a:latin typeface="Times New Roman" panose="02020603050405020304" pitchFamily="18" charset="0"/>
                <a:cs typeface="Times New Roman" panose="02020603050405020304" pitchFamily="18" charset="0"/>
              </a:rPr>
              <a:t>So, </a:t>
            </a:r>
            <a:r>
              <a:rPr lang="en-US" b="0" i="0" u="none" dirty="0">
                <a:solidFill>
                  <a:srgbClr val="1C1D1F"/>
                </a:solidFill>
                <a:effectLst/>
                <a:latin typeface="Times New Roman" panose="02020603050405020304" pitchFamily="18" charset="0"/>
                <a:cs typeface="Times New Roman" panose="02020603050405020304" pitchFamily="18" charset="0"/>
              </a:rPr>
              <a:t>in order to do such kind of things </a:t>
            </a:r>
            <a:r>
              <a:rPr lang="en-US" b="0" i="0" u="none" dirty="0">
                <a:solidFill>
                  <a:srgbClr val="401B9C"/>
                </a:solidFill>
                <a:effectLst/>
                <a:latin typeface="Times New Roman" panose="02020603050405020304" pitchFamily="18" charset="0"/>
                <a:cs typeface="Times New Roman" panose="02020603050405020304" pitchFamily="18" charset="0"/>
              </a:rPr>
              <a:t>we have to combine all three processes </a:t>
            </a:r>
            <a:r>
              <a:rPr lang="en-US" b="0" i="0" u="none" dirty="0">
                <a:solidFill>
                  <a:srgbClr val="1C1D1F"/>
                </a:solidFill>
                <a:effectLst/>
                <a:latin typeface="Times New Roman" panose="02020603050405020304" pitchFamily="18" charset="0"/>
                <a:cs typeface="Times New Roman" panose="02020603050405020304" pitchFamily="18" charset="0"/>
              </a:rPr>
              <a:t>That is data preprocessing, feature extraction and the face recognition model. </a:t>
            </a:r>
          </a:p>
          <a:p>
            <a:pPr marL="0" indent="0">
              <a:buFont typeface="Arial" panose="020B0604020202020204" pitchFamily="34" charset="0"/>
              <a:buNone/>
            </a:pPr>
            <a:r>
              <a:rPr lang="en-US" b="0" i="0" u="none" dirty="0">
                <a:solidFill>
                  <a:srgbClr val="1C1D1F"/>
                </a:solidFill>
                <a:effectLst/>
                <a:latin typeface="Times New Roman" panose="02020603050405020304" pitchFamily="18" charset="0"/>
                <a:cs typeface="Times New Roman" panose="02020603050405020304" pitchFamily="18" charset="0"/>
              </a:rPr>
              <a:t>We combined everything and then we created pipeline and to that pipeline </a:t>
            </a:r>
            <a:r>
              <a:rPr lang="en-US" b="0" i="0" u="none" dirty="0">
                <a:solidFill>
                  <a:srgbClr val="401B9C"/>
                </a:solidFill>
                <a:effectLst/>
                <a:latin typeface="Times New Roman" panose="02020603050405020304" pitchFamily="18" charset="0"/>
                <a:cs typeface="Times New Roman" panose="02020603050405020304" pitchFamily="18" charset="0"/>
              </a:rPr>
              <a:t>if we pass the image, we get the predictions.</a:t>
            </a:r>
            <a:endParaRPr lang="en-US" i="1"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28</a:t>
            </a:fld>
            <a:endParaRPr lang="en-US"/>
          </a:p>
        </p:txBody>
      </p:sp>
    </p:spTree>
    <p:extLst>
      <p:ext uri="{BB962C8B-B14F-4D97-AF65-F5344CB8AC3E}">
        <p14:creationId xmlns:p14="http://schemas.microsoft.com/office/powerpoint/2010/main" val="490528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u="none" dirty="0">
                <a:latin typeface="Times New Roman" panose="02020603050405020304" pitchFamily="18" charset="0"/>
                <a:cs typeface="Times New Roman" panose="02020603050405020304" pitchFamily="18" charset="0"/>
              </a:rPr>
              <a:t>So, </a:t>
            </a:r>
            <a:r>
              <a:rPr lang="en-US" b="0" i="0" u="none" dirty="0">
                <a:solidFill>
                  <a:srgbClr val="1C1D1F"/>
                </a:solidFill>
                <a:effectLst/>
                <a:latin typeface="Times New Roman" panose="02020603050405020304" pitchFamily="18" charset="0"/>
                <a:cs typeface="Times New Roman" panose="02020603050405020304" pitchFamily="18" charset="0"/>
              </a:rPr>
              <a:t>in order to do such kind of things </a:t>
            </a:r>
            <a:r>
              <a:rPr lang="en-US" b="0" i="0" u="none" dirty="0">
                <a:solidFill>
                  <a:srgbClr val="401B9C"/>
                </a:solidFill>
                <a:effectLst/>
                <a:latin typeface="Times New Roman" panose="02020603050405020304" pitchFamily="18" charset="0"/>
                <a:cs typeface="Times New Roman" panose="02020603050405020304" pitchFamily="18" charset="0"/>
              </a:rPr>
              <a:t>we have to combine all three processes </a:t>
            </a:r>
            <a:r>
              <a:rPr lang="en-US" b="0" i="0" u="none" dirty="0">
                <a:solidFill>
                  <a:srgbClr val="1C1D1F"/>
                </a:solidFill>
                <a:effectLst/>
                <a:latin typeface="Times New Roman" panose="02020603050405020304" pitchFamily="18" charset="0"/>
                <a:cs typeface="Times New Roman" panose="02020603050405020304" pitchFamily="18" charset="0"/>
              </a:rPr>
              <a:t>That is data preprocessing, feature extraction and the face recognition model. </a:t>
            </a:r>
          </a:p>
          <a:p>
            <a:pPr marL="0" indent="0">
              <a:buFont typeface="Arial" panose="020B0604020202020204" pitchFamily="34" charset="0"/>
              <a:buNone/>
            </a:pPr>
            <a:r>
              <a:rPr lang="en-US" b="0" i="0" u="none" dirty="0">
                <a:solidFill>
                  <a:srgbClr val="1C1D1F"/>
                </a:solidFill>
                <a:effectLst/>
                <a:latin typeface="Times New Roman" panose="02020603050405020304" pitchFamily="18" charset="0"/>
                <a:cs typeface="Times New Roman" panose="02020603050405020304" pitchFamily="18" charset="0"/>
              </a:rPr>
              <a:t>We combined everything and then we created pipeline and to that pipeline </a:t>
            </a:r>
            <a:r>
              <a:rPr lang="en-US" b="0" i="0" u="none" dirty="0">
                <a:solidFill>
                  <a:srgbClr val="401B9C"/>
                </a:solidFill>
                <a:effectLst/>
                <a:latin typeface="Times New Roman" panose="02020603050405020304" pitchFamily="18" charset="0"/>
                <a:cs typeface="Times New Roman" panose="02020603050405020304" pitchFamily="18" charset="0"/>
              </a:rPr>
              <a:t>if we pass the image, we get the predictions.</a:t>
            </a:r>
            <a:endParaRPr lang="en-US" i="1"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29</a:t>
            </a:fld>
            <a:endParaRPr lang="en-US"/>
          </a:p>
        </p:txBody>
      </p:sp>
    </p:spTree>
    <p:extLst>
      <p:ext uri="{BB962C8B-B14F-4D97-AF65-F5344CB8AC3E}">
        <p14:creationId xmlns:p14="http://schemas.microsoft.com/office/powerpoint/2010/main" val="3168075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u="none" dirty="0">
                <a:latin typeface="Times New Roman" panose="02020603050405020304" pitchFamily="18" charset="0"/>
                <a:cs typeface="Times New Roman" panose="02020603050405020304" pitchFamily="18" charset="0"/>
              </a:rPr>
              <a:t>So, </a:t>
            </a:r>
            <a:r>
              <a:rPr lang="en-US" b="0" i="0" u="none" dirty="0">
                <a:solidFill>
                  <a:srgbClr val="1C1D1F"/>
                </a:solidFill>
                <a:effectLst/>
                <a:latin typeface="Times New Roman" panose="02020603050405020304" pitchFamily="18" charset="0"/>
                <a:cs typeface="Times New Roman" panose="02020603050405020304" pitchFamily="18" charset="0"/>
              </a:rPr>
              <a:t>in order to do such kind of things </a:t>
            </a:r>
            <a:r>
              <a:rPr lang="en-US" b="0" i="0" u="none" dirty="0">
                <a:solidFill>
                  <a:srgbClr val="401B9C"/>
                </a:solidFill>
                <a:effectLst/>
                <a:latin typeface="Times New Roman" panose="02020603050405020304" pitchFamily="18" charset="0"/>
                <a:cs typeface="Times New Roman" panose="02020603050405020304" pitchFamily="18" charset="0"/>
              </a:rPr>
              <a:t>we have to combine all three processes </a:t>
            </a:r>
            <a:r>
              <a:rPr lang="en-US" b="0" i="0" u="none" dirty="0">
                <a:solidFill>
                  <a:srgbClr val="1C1D1F"/>
                </a:solidFill>
                <a:effectLst/>
                <a:latin typeface="Times New Roman" panose="02020603050405020304" pitchFamily="18" charset="0"/>
                <a:cs typeface="Times New Roman" panose="02020603050405020304" pitchFamily="18" charset="0"/>
              </a:rPr>
              <a:t>That is data preprocessing, feature extraction and the face recognition model. </a:t>
            </a:r>
          </a:p>
          <a:p>
            <a:pPr marL="0" indent="0">
              <a:buFont typeface="Arial" panose="020B0604020202020204" pitchFamily="34" charset="0"/>
              <a:buNone/>
            </a:pPr>
            <a:r>
              <a:rPr lang="en-US" b="0" i="0" u="none" dirty="0">
                <a:solidFill>
                  <a:srgbClr val="1C1D1F"/>
                </a:solidFill>
                <a:effectLst/>
                <a:latin typeface="Times New Roman" panose="02020603050405020304" pitchFamily="18" charset="0"/>
                <a:cs typeface="Times New Roman" panose="02020603050405020304" pitchFamily="18" charset="0"/>
              </a:rPr>
              <a:t>We combined everything and then we created pipeline and to that pipeline </a:t>
            </a:r>
            <a:r>
              <a:rPr lang="en-US" b="0" i="0" u="none" dirty="0">
                <a:solidFill>
                  <a:srgbClr val="401B9C"/>
                </a:solidFill>
                <a:effectLst/>
                <a:latin typeface="Times New Roman" panose="02020603050405020304" pitchFamily="18" charset="0"/>
                <a:cs typeface="Times New Roman" panose="02020603050405020304" pitchFamily="18" charset="0"/>
              </a:rPr>
              <a:t>if we pass the image, we get the predictions.</a:t>
            </a:r>
            <a:endParaRPr lang="en-US" i="1"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30</a:t>
            </a:fld>
            <a:endParaRPr lang="en-US"/>
          </a:p>
        </p:txBody>
      </p:sp>
    </p:spTree>
    <p:extLst>
      <p:ext uri="{BB962C8B-B14F-4D97-AF65-F5344CB8AC3E}">
        <p14:creationId xmlns:p14="http://schemas.microsoft.com/office/powerpoint/2010/main" val="2121544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u="none" dirty="0">
                <a:latin typeface="Times New Roman" panose="02020603050405020304" pitchFamily="18" charset="0"/>
                <a:cs typeface="Times New Roman" panose="02020603050405020304" pitchFamily="18" charset="0"/>
              </a:rPr>
              <a:t>So, </a:t>
            </a:r>
            <a:r>
              <a:rPr lang="en-US" b="0" i="0" u="none" dirty="0">
                <a:solidFill>
                  <a:srgbClr val="1C1D1F"/>
                </a:solidFill>
                <a:effectLst/>
                <a:latin typeface="Times New Roman" panose="02020603050405020304" pitchFamily="18" charset="0"/>
                <a:cs typeface="Times New Roman" panose="02020603050405020304" pitchFamily="18" charset="0"/>
              </a:rPr>
              <a:t>in order to do such kind of things </a:t>
            </a:r>
            <a:r>
              <a:rPr lang="en-US" b="0" i="0" u="none" dirty="0">
                <a:solidFill>
                  <a:srgbClr val="401B9C"/>
                </a:solidFill>
                <a:effectLst/>
                <a:latin typeface="Times New Roman" panose="02020603050405020304" pitchFamily="18" charset="0"/>
                <a:cs typeface="Times New Roman" panose="02020603050405020304" pitchFamily="18" charset="0"/>
              </a:rPr>
              <a:t>we have to combine all three processes </a:t>
            </a:r>
            <a:r>
              <a:rPr lang="en-US" b="0" i="0" u="none" dirty="0">
                <a:solidFill>
                  <a:srgbClr val="1C1D1F"/>
                </a:solidFill>
                <a:effectLst/>
                <a:latin typeface="Times New Roman" panose="02020603050405020304" pitchFamily="18" charset="0"/>
                <a:cs typeface="Times New Roman" panose="02020603050405020304" pitchFamily="18" charset="0"/>
              </a:rPr>
              <a:t>That is data preprocessing, feature extraction and the face recognition model. </a:t>
            </a:r>
          </a:p>
          <a:p>
            <a:pPr marL="0" indent="0">
              <a:buFont typeface="Arial" panose="020B0604020202020204" pitchFamily="34" charset="0"/>
              <a:buNone/>
            </a:pPr>
            <a:r>
              <a:rPr lang="en-US" b="0" i="0" u="none" dirty="0">
                <a:solidFill>
                  <a:srgbClr val="1C1D1F"/>
                </a:solidFill>
                <a:effectLst/>
                <a:latin typeface="Times New Roman" panose="02020603050405020304" pitchFamily="18" charset="0"/>
                <a:cs typeface="Times New Roman" panose="02020603050405020304" pitchFamily="18" charset="0"/>
              </a:rPr>
              <a:t>We combined everything and then we created pipeline and to that pipeline </a:t>
            </a:r>
            <a:r>
              <a:rPr lang="en-US" b="0" i="0" u="none" dirty="0">
                <a:solidFill>
                  <a:srgbClr val="401B9C"/>
                </a:solidFill>
                <a:effectLst/>
                <a:latin typeface="Times New Roman" panose="02020603050405020304" pitchFamily="18" charset="0"/>
                <a:cs typeface="Times New Roman" panose="02020603050405020304" pitchFamily="18" charset="0"/>
              </a:rPr>
              <a:t>if we pass the image, we get the predictions.</a:t>
            </a:r>
            <a:endParaRPr lang="en-US" i="1" u="none"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31</a:t>
            </a:fld>
            <a:endParaRPr lang="en-US"/>
          </a:p>
        </p:txBody>
      </p:sp>
    </p:spTree>
    <p:extLst>
      <p:ext uri="{BB962C8B-B14F-4D97-AF65-F5344CB8AC3E}">
        <p14:creationId xmlns:p14="http://schemas.microsoft.com/office/powerpoint/2010/main" val="2751380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374151"/>
                </a:solidFill>
                <a:effectLst/>
                <a:latin typeface="Times New Roman" panose="02020603050405020304" pitchFamily="18" charset="0"/>
                <a:cs typeface="Times New Roman" panose="02020603050405020304" pitchFamily="18" charset="0"/>
              </a:rPr>
              <a:t>There are two step of it:</a:t>
            </a:r>
          </a:p>
          <a:p>
            <a:pPr marL="171450" indent="-171450">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In the first step we build and trained the face recognition model using Machine Learning</a:t>
            </a:r>
          </a:p>
          <a:p>
            <a:pPr marL="171450" indent="-171450">
              <a:buFont typeface="Arial" panose="020B0604020202020204" pitchFamily="34" charset="0"/>
              <a:buChar char="•"/>
            </a:pPr>
            <a:r>
              <a:rPr lang="en-US" b="0" i="0" dirty="0">
                <a:solidFill>
                  <a:srgbClr val="374151"/>
                </a:solidFill>
                <a:effectLst/>
                <a:latin typeface="Times New Roman" panose="02020603050405020304" pitchFamily="18" charset="0"/>
                <a:cs typeface="Times New Roman" panose="02020603050405020304" pitchFamily="18" charset="0"/>
              </a:rPr>
              <a:t>Then we developed the Web app using Flask</a:t>
            </a:r>
          </a:p>
          <a:p>
            <a:pPr marL="171450" indent="-171450">
              <a:buFont typeface="Arial" panose="020B0604020202020204" pitchFamily="34" charset="0"/>
              <a:buChar char="•"/>
            </a:pPr>
            <a:endParaRPr lang="en-US" b="0" i="0" dirty="0">
              <a:solidFill>
                <a:srgbClr val="374151"/>
              </a:solidFill>
              <a:effectLst/>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b="0" i="0" dirty="0">
                <a:solidFill>
                  <a:srgbClr val="374151"/>
                </a:solidFill>
                <a:effectLst/>
                <a:latin typeface="Times New Roman" panose="02020603050405020304" pitchFamily="18" charset="0"/>
                <a:cs typeface="Times New Roman" panose="02020603050405020304" pitchFamily="18" charset="0"/>
              </a:rPr>
              <a:t>Now we will proceed to Face recognition model development</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4</a:t>
            </a:fld>
            <a:endParaRPr lang="en-US"/>
          </a:p>
        </p:txBody>
      </p:sp>
    </p:spTree>
    <p:extLst>
      <p:ext uri="{BB962C8B-B14F-4D97-AF65-F5344CB8AC3E}">
        <p14:creationId xmlns:p14="http://schemas.microsoft.com/office/powerpoint/2010/main" val="629295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374151"/>
                </a:solidFill>
                <a:effectLst/>
                <a:latin typeface="Times New Roman" panose="02020603050405020304" pitchFamily="18" charset="0"/>
                <a:cs typeface="Times New Roman" panose="02020603050405020304" pitchFamily="18" charset="0"/>
              </a:rPr>
              <a:t>So, for the we have used IMDB wiki data, but it has </a:t>
            </a:r>
            <a:r>
              <a:rPr lang="en-US" i="1" dirty="0">
                <a:latin typeface="Times New Roman" panose="02020603050405020304" pitchFamily="18" charset="0"/>
                <a:cs typeface="Times New Roman" panose="02020603050405020304" pitchFamily="18" charset="0"/>
              </a:rPr>
              <a:t>500k+ face images with age and gender label </a:t>
            </a:r>
            <a:r>
              <a:rPr lang="en-US" b="0" i="0" dirty="0">
                <a:solidFill>
                  <a:srgbClr val="374151"/>
                </a:solidFill>
                <a:effectLst/>
                <a:latin typeface="Times New Roman" panose="02020603050405020304" pitchFamily="18" charset="0"/>
                <a:cs typeface="Times New Roman" panose="02020603050405020304" pitchFamily="18" charset="0"/>
              </a:rPr>
              <a:t>so we used the data with only the faces and according to the instruction given the website we preprocessed the data and get the proper face data having gender label</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875D00B-FD80-472C-9FCC-21AEDCEA98D1}" type="slidenum">
              <a:rPr lang="en-US" smtClean="0"/>
              <a:t>5</a:t>
            </a:fld>
            <a:endParaRPr lang="en-US"/>
          </a:p>
        </p:txBody>
      </p:sp>
    </p:spTree>
    <p:extLst>
      <p:ext uri="{BB962C8B-B14F-4D97-AF65-F5344CB8AC3E}">
        <p14:creationId xmlns:p14="http://schemas.microsoft.com/office/powerpoint/2010/main" val="1195927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latin typeface="Times New Roman" panose="02020603050405020304" pitchFamily="18" charset="0"/>
                <a:cs typeface="Times New Roman" panose="02020603050405020304" pitchFamily="18" charset="0"/>
              </a:rPr>
              <a:t>So, we have data </a:t>
            </a:r>
            <a:r>
              <a:rPr lang="en-US" b="0" i="0" dirty="0">
                <a:solidFill>
                  <a:srgbClr val="1C1D1F"/>
                </a:solidFill>
                <a:effectLst/>
                <a:latin typeface="Times New Roman" panose="02020603050405020304" pitchFamily="18" charset="0"/>
                <a:cs typeface="Times New Roman" panose="02020603050405020304" pitchFamily="18" charset="0"/>
              </a:rPr>
              <a:t>from those images we did the data preprocessing. And from that </a:t>
            </a:r>
            <a:r>
              <a:rPr lang="en-US" b="0" i="0" u="none" dirty="0">
                <a:solidFill>
                  <a:srgbClr val="401B9C"/>
                </a:solidFill>
                <a:effectLst/>
                <a:latin typeface="Times New Roman" panose="02020603050405020304" pitchFamily="18" charset="0"/>
                <a:cs typeface="Times New Roman" panose="02020603050405020304" pitchFamily="18" charset="0"/>
              </a:rPr>
              <a:t>preprocessed data or a structured data, we used that data to train our machine and save our ML model</a:t>
            </a:r>
          </a:p>
          <a:p>
            <a:pPr marL="171450" indent="-171450">
              <a:buFont typeface="Arial" panose="020B0604020202020204" pitchFamily="34" charset="0"/>
              <a:buChar char="•"/>
            </a:pPr>
            <a:endParaRPr lang="en-US" u="none"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875D00B-FD80-472C-9FCC-21AEDCEA98D1}" type="slidenum">
              <a:rPr lang="en-US" smtClean="0"/>
              <a:t>6</a:t>
            </a:fld>
            <a:endParaRPr lang="en-US"/>
          </a:p>
        </p:txBody>
      </p:sp>
    </p:spTree>
    <p:extLst>
      <p:ext uri="{BB962C8B-B14F-4D97-AF65-F5344CB8AC3E}">
        <p14:creationId xmlns:p14="http://schemas.microsoft.com/office/powerpoint/2010/main" val="1273178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dirty="0">
                <a:solidFill>
                  <a:srgbClr val="401B9C"/>
                </a:solidFill>
                <a:effectLst/>
                <a:latin typeface="Times New Roman" panose="02020603050405020304" pitchFamily="18" charset="0"/>
                <a:cs typeface="Times New Roman" panose="02020603050405020304" pitchFamily="18" charset="0"/>
              </a:rPr>
              <a:t>However, In data preprocessing, we can split this into three sub modules </a:t>
            </a:r>
          </a:p>
          <a:p>
            <a:endParaRPr lang="en-US" dirty="0"/>
          </a:p>
        </p:txBody>
      </p:sp>
      <p:sp>
        <p:nvSpPr>
          <p:cNvPr id="4" name="Slide Number Placeholder 3"/>
          <p:cNvSpPr>
            <a:spLocks noGrp="1"/>
          </p:cNvSpPr>
          <p:nvPr>
            <p:ph type="sldNum" sz="quarter" idx="5"/>
          </p:nvPr>
        </p:nvSpPr>
        <p:spPr/>
        <p:txBody>
          <a:bodyPr/>
          <a:lstStyle/>
          <a:p>
            <a:fld id="{F875D00B-FD80-472C-9FCC-21AEDCEA98D1}" type="slidenum">
              <a:rPr lang="en-US" smtClean="0"/>
              <a:t>7</a:t>
            </a:fld>
            <a:endParaRPr lang="en-US"/>
          </a:p>
        </p:txBody>
      </p:sp>
    </p:spTree>
    <p:extLst>
      <p:ext uri="{BB962C8B-B14F-4D97-AF65-F5344CB8AC3E}">
        <p14:creationId xmlns:p14="http://schemas.microsoft.com/office/powerpoint/2010/main" val="1359162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dirty="0">
                <a:solidFill>
                  <a:srgbClr val="401B9C"/>
                </a:solidFill>
                <a:effectLst/>
                <a:latin typeface="Times New Roman" panose="02020603050405020304" pitchFamily="18" charset="0"/>
                <a:cs typeface="Times New Roman" panose="02020603050405020304" pitchFamily="18" charset="0"/>
              </a:rPr>
              <a:t>Step 1: We need to detect the face - </a:t>
            </a:r>
            <a:r>
              <a:rPr lang="en-US" b="0" i="0" u="none" dirty="0">
                <a:solidFill>
                  <a:srgbClr val="1C1D1F"/>
                </a:solidFill>
                <a:effectLst/>
                <a:latin typeface="Times New Roman" panose="02020603050405020304" pitchFamily="18" charset="0"/>
                <a:cs typeface="Times New Roman" panose="02020603050405020304" pitchFamily="18" charset="0"/>
              </a:rPr>
              <a:t> using </a:t>
            </a:r>
            <a:r>
              <a:rPr lang="en-US" b="0" i="0" u="none" dirty="0" err="1">
                <a:solidFill>
                  <a:srgbClr val="1C1D1F"/>
                </a:solidFill>
                <a:effectLst/>
                <a:latin typeface="Times New Roman" panose="02020603050405020304" pitchFamily="18" charset="0"/>
                <a:cs typeface="Times New Roman" panose="02020603050405020304" pitchFamily="18" charset="0"/>
              </a:rPr>
              <a:t>Haar</a:t>
            </a:r>
            <a:r>
              <a:rPr lang="en-US" b="0" i="0" u="none" dirty="0">
                <a:solidFill>
                  <a:srgbClr val="1C1D1F"/>
                </a:solidFill>
                <a:effectLst/>
                <a:latin typeface="Times New Roman" panose="02020603050405020304" pitchFamily="18" charset="0"/>
                <a:cs typeface="Times New Roman" panose="02020603050405020304" pitchFamily="18" charset="0"/>
              </a:rPr>
              <a:t> cascade classifier (</a:t>
            </a:r>
            <a:r>
              <a:rPr lang="en-US" b="0" i="0" dirty="0">
                <a:solidFill>
                  <a:srgbClr val="374151"/>
                </a:solidFill>
                <a:effectLst/>
                <a:latin typeface="Söhne"/>
              </a:rPr>
              <a:t>OpenCV </a:t>
            </a:r>
            <a:r>
              <a:rPr lang="en-US" b="0" i="0" dirty="0" err="1">
                <a:solidFill>
                  <a:srgbClr val="374151"/>
                </a:solidFill>
                <a:effectLst/>
                <a:latin typeface="Söhne"/>
              </a:rPr>
              <a:t>Haar</a:t>
            </a:r>
            <a:r>
              <a:rPr lang="en-US" b="0" i="0" dirty="0">
                <a:solidFill>
                  <a:srgbClr val="374151"/>
                </a:solidFill>
                <a:effectLst/>
                <a:latin typeface="Söhne"/>
              </a:rPr>
              <a:t> Cascade is a machine learning-based approach for object detection. It is a popular algorithm used for detecting faces) </a:t>
            </a:r>
            <a:r>
              <a:rPr lang="en-US" b="0" i="0" u="none" dirty="0">
                <a:solidFill>
                  <a:srgbClr val="1C1D1F"/>
                </a:solidFill>
                <a:effectLst/>
                <a:latin typeface="Times New Roman" panose="02020603050405020304" pitchFamily="18" charset="0"/>
                <a:cs typeface="Times New Roman" panose="02020603050405020304" pitchFamily="18" charset="0"/>
              </a:rPr>
              <a:t>, we are going to identify the coordinates of the face and crop the face and we're going to save that into separate folder.</a:t>
            </a:r>
            <a:endParaRPr lang="en-US" dirty="0"/>
          </a:p>
        </p:txBody>
      </p:sp>
      <p:sp>
        <p:nvSpPr>
          <p:cNvPr id="4" name="Slide Number Placeholder 3"/>
          <p:cNvSpPr>
            <a:spLocks noGrp="1"/>
          </p:cNvSpPr>
          <p:nvPr>
            <p:ph type="sldNum" sz="quarter" idx="5"/>
          </p:nvPr>
        </p:nvSpPr>
        <p:spPr/>
        <p:txBody>
          <a:bodyPr/>
          <a:lstStyle/>
          <a:p>
            <a:fld id="{F875D00B-FD80-472C-9FCC-21AEDCEA98D1}" type="slidenum">
              <a:rPr lang="en-US" smtClean="0"/>
              <a:t>8</a:t>
            </a:fld>
            <a:endParaRPr lang="en-US"/>
          </a:p>
        </p:txBody>
      </p:sp>
    </p:spTree>
    <p:extLst>
      <p:ext uri="{BB962C8B-B14F-4D97-AF65-F5344CB8AC3E}">
        <p14:creationId xmlns:p14="http://schemas.microsoft.com/office/powerpoint/2010/main" val="3818141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dirty="0">
                <a:solidFill>
                  <a:srgbClr val="1C1D1F"/>
                </a:solidFill>
                <a:effectLst/>
                <a:latin typeface="Times New Roman" panose="02020603050405020304" pitchFamily="18" charset="0"/>
                <a:cs typeface="Times New Roman" panose="02020603050405020304" pitchFamily="18" charset="0"/>
              </a:rPr>
              <a:t>Step 2: </a:t>
            </a:r>
            <a:r>
              <a:rPr lang="en-US" b="0" i="0" u="none" dirty="0">
                <a:solidFill>
                  <a:srgbClr val="401B9C"/>
                </a:solidFill>
                <a:effectLst/>
                <a:latin typeface="Times New Roman" panose="02020603050405020304" pitchFamily="18" charset="0"/>
                <a:cs typeface="Times New Roman" panose="02020603050405020304" pitchFamily="18" charset="0"/>
              </a:rPr>
              <a:t>Structure and labeling - Since the dimension of the face that we extracted is highly irregular or unstructured and we did the exploratory data analysis and using the exploratory data analysis adjusted the width and height of the crop faces properly, and then we will convert that into the gray</a:t>
            </a:r>
            <a:r>
              <a:rPr lang="en-US" b="0" i="0" u="none" dirty="0">
                <a:solidFill>
                  <a:srgbClr val="1C1D1F"/>
                </a:solidFill>
                <a:effectLst/>
                <a:latin typeface="Times New Roman" panose="02020603050405020304" pitchFamily="18" charset="0"/>
                <a:cs typeface="Times New Roman" panose="02020603050405020304" pitchFamily="18" charset="0"/>
              </a:rPr>
              <a:t>scale for further processing</a:t>
            </a:r>
          </a:p>
          <a:p>
            <a:endParaRPr lang="en-US" dirty="0"/>
          </a:p>
        </p:txBody>
      </p:sp>
      <p:sp>
        <p:nvSpPr>
          <p:cNvPr id="4" name="Slide Number Placeholder 3"/>
          <p:cNvSpPr>
            <a:spLocks noGrp="1"/>
          </p:cNvSpPr>
          <p:nvPr>
            <p:ph type="sldNum" sz="quarter" idx="5"/>
          </p:nvPr>
        </p:nvSpPr>
        <p:spPr/>
        <p:txBody>
          <a:bodyPr/>
          <a:lstStyle/>
          <a:p>
            <a:fld id="{F875D00B-FD80-472C-9FCC-21AEDCEA98D1}" type="slidenum">
              <a:rPr lang="en-US" smtClean="0"/>
              <a:t>9</a:t>
            </a:fld>
            <a:endParaRPr lang="en-US"/>
          </a:p>
        </p:txBody>
      </p:sp>
    </p:spTree>
    <p:extLst>
      <p:ext uri="{BB962C8B-B14F-4D97-AF65-F5344CB8AC3E}">
        <p14:creationId xmlns:p14="http://schemas.microsoft.com/office/powerpoint/2010/main" val="926283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dirty="0">
                <a:solidFill>
                  <a:srgbClr val="1C1D1F"/>
                </a:solidFill>
                <a:effectLst/>
                <a:latin typeface="Times New Roman" panose="02020603050405020304" pitchFamily="18" charset="0"/>
                <a:cs typeface="Times New Roman" panose="02020603050405020304" pitchFamily="18" charset="0"/>
              </a:rPr>
              <a:t>Step 3: </a:t>
            </a:r>
            <a:r>
              <a:rPr lang="en-US" b="0" i="0" dirty="0">
                <a:solidFill>
                  <a:srgbClr val="1C1D1F"/>
                </a:solidFill>
                <a:effectLst/>
                <a:latin typeface="Times New Roman" panose="02020603050405020304" pitchFamily="18" charset="0"/>
                <a:cs typeface="Times New Roman" panose="02020603050405020304" pitchFamily="18" charset="0"/>
              </a:rPr>
              <a:t>extracting the feature from faces – We used the eigen face approach using the </a:t>
            </a:r>
            <a:r>
              <a:rPr lang="en-US" b="0" i="0" dirty="0">
                <a:solidFill>
                  <a:srgbClr val="040C28"/>
                </a:solidFill>
                <a:effectLst/>
                <a:latin typeface="Times New Roman" panose="02020603050405020304" pitchFamily="18" charset="0"/>
                <a:cs typeface="Times New Roman" panose="02020603050405020304" pitchFamily="18" charset="0"/>
              </a:rPr>
              <a:t>Principal component analysis</a:t>
            </a:r>
            <a:r>
              <a:rPr lang="en-US" b="0" i="0" dirty="0">
                <a:solidFill>
                  <a:srgbClr val="202124"/>
                </a:solidFill>
                <a:effectLst/>
                <a:latin typeface="Times New Roman" panose="02020603050405020304" pitchFamily="18" charset="0"/>
                <a:cs typeface="Times New Roman" panose="02020603050405020304" pitchFamily="18" charset="0"/>
              </a:rPr>
              <a:t> (PCA)</a:t>
            </a:r>
            <a:r>
              <a:rPr lang="en-US" b="0" i="0" dirty="0">
                <a:solidFill>
                  <a:srgbClr val="1C1D1F"/>
                </a:solidFill>
                <a:effectLst/>
                <a:latin typeface="Times New Roman" panose="02020603050405020304" pitchFamily="18" charset="0"/>
                <a:cs typeface="Times New Roman" panose="02020603050405020304" pitchFamily="18" charset="0"/>
              </a:rPr>
              <a:t> extract the features from the faces And finally, we will convert that into the numerical python array.</a:t>
            </a:r>
            <a:endParaRPr lang="en-US" b="0" i="0" u="none" dirty="0">
              <a:solidFill>
                <a:srgbClr val="1C1D1F"/>
              </a:solidFill>
              <a:effectLst/>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875D00B-FD80-472C-9FCC-21AEDCEA98D1}" type="slidenum">
              <a:rPr lang="en-US" smtClean="0"/>
              <a:t>10</a:t>
            </a:fld>
            <a:endParaRPr lang="en-US"/>
          </a:p>
        </p:txBody>
      </p:sp>
    </p:spTree>
    <p:extLst>
      <p:ext uri="{BB962C8B-B14F-4D97-AF65-F5344CB8AC3E}">
        <p14:creationId xmlns:p14="http://schemas.microsoft.com/office/powerpoint/2010/main" val="480138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3F143-BEC0-5BFF-EFCD-1980701949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CFFDBD-AB19-A225-081E-426065A0D5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A9E2C5-DC41-7304-4602-067A5CE14C9D}"/>
              </a:ext>
            </a:extLst>
          </p:cNvPr>
          <p:cNvSpPr>
            <a:spLocks noGrp="1"/>
          </p:cNvSpPr>
          <p:nvPr>
            <p:ph type="dt" sz="half" idx="10"/>
          </p:nvPr>
        </p:nvSpPr>
        <p:spPr/>
        <p:txBody>
          <a:bodyPr/>
          <a:lstStyle/>
          <a:p>
            <a:fld id="{47F513AE-F50D-44A6-A3D0-27441784CBD3}" type="datetimeFigureOut">
              <a:rPr lang="en-US" smtClean="0"/>
              <a:t>5/14/2023</a:t>
            </a:fld>
            <a:endParaRPr lang="en-US"/>
          </a:p>
        </p:txBody>
      </p:sp>
      <p:sp>
        <p:nvSpPr>
          <p:cNvPr id="5" name="Footer Placeholder 4">
            <a:extLst>
              <a:ext uri="{FF2B5EF4-FFF2-40B4-BE49-F238E27FC236}">
                <a16:creationId xmlns:a16="http://schemas.microsoft.com/office/drawing/2014/main" id="{5CB8D461-0B5A-FEA9-F021-4191F13940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73EAC9-B500-F2B4-A736-50311EA4D02E}"/>
              </a:ext>
            </a:extLst>
          </p:cNvPr>
          <p:cNvSpPr>
            <a:spLocks noGrp="1"/>
          </p:cNvSpPr>
          <p:nvPr>
            <p:ph type="sldNum" sz="quarter" idx="12"/>
          </p:nvPr>
        </p:nvSpPr>
        <p:spPr/>
        <p:txBody>
          <a:bodyPr/>
          <a:lstStyle/>
          <a:p>
            <a:fld id="{8AADE7E4-C437-4D77-BBC1-54EDD2A33319}" type="slidenum">
              <a:rPr lang="en-US" smtClean="0"/>
              <a:t>‹#›</a:t>
            </a:fld>
            <a:endParaRPr lang="en-US"/>
          </a:p>
        </p:txBody>
      </p:sp>
    </p:spTree>
    <p:extLst>
      <p:ext uri="{BB962C8B-B14F-4D97-AF65-F5344CB8AC3E}">
        <p14:creationId xmlns:p14="http://schemas.microsoft.com/office/powerpoint/2010/main" val="3304597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671-385B-34EB-DD2D-BD1F4C658D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BE7BC4-8267-FA13-17C2-B66B41E657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BD29-010D-5DB6-3D70-92AF026DB8C7}"/>
              </a:ext>
            </a:extLst>
          </p:cNvPr>
          <p:cNvSpPr>
            <a:spLocks noGrp="1"/>
          </p:cNvSpPr>
          <p:nvPr>
            <p:ph type="dt" sz="half" idx="10"/>
          </p:nvPr>
        </p:nvSpPr>
        <p:spPr/>
        <p:txBody>
          <a:bodyPr/>
          <a:lstStyle/>
          <a:p>
            <a:fld id="{47F513AE-F50D-44A6-A3D0-27441784CBD3}" type="datetimeFigureOut">
              <a:rPr lang="en-US" smtClean="0"/>
              <a:t>5/14/2023</a:t>
            </a:fld>
            <a:endParaRPr lang="en-US"/>
          </a:p>
        </p:txBody>
      </p:sp>
      <p:sp>
        <p:nvSpPr>
          <p:cNvPr id="5" name="Footer Placeholder 4">
            <a:extLst>
              <a:ext uri="{FF2B5EF4-FFF2-40B4-BE49-F238E27FC236}">
                <a16:creationId xmlns:a16="http://schemas.microsoft.com/office/drawing/2014/main" id="{23836B47-622D-FF81-2DF0-BB5AF24234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EB2F0-11EA-2CBF-9691-8802B1A40504}"/>
              </a:ext>
            </a:extLst>
          </p:cNvPr>
          <p:cNvSpPr>
            <a:spLocks noGrp="1"/>
          </p:cNvSpPr>
          <p:nvPr>
            <p:ph type="sldNum" sz="quarter" idx="12"/>
          </p:nvPr>
        </p:nvSpPr>
        <p:spPr/>
        <p:txBody>
          <a:bodyPr/>
          <a:lstStyle/>
          <a:p>
            <a:fld id="{8AADE7E4-C437-4D77-BBC1-54EDD2A33319}" type="slidenum">
              <a:rPr lang="en-US" smtClean="0"/>
              <a:t>‹#›</a:t>
            </a:fld>
            <a:endParaRPr lang="en-US"/>
          </a:p>
        </p:txBody>
      </p:sp>
    </p:spTree>
    <p:extLst>
      <p:ext uri="{BB962C8B-B14F-4D97-AF65-F5344CB8AC3E}">
        <p14:creationId xmlns:p14="http://schemas.microsoft.com/office/powerpoint/2010/main" val="3289998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86840F-58F2-2982-2881-54970CC6AA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3A50D5-66F6-7EFF-F3D9-94E48D3641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F65379-40CA-05AE-430F-A123736B0B84}"/>
              </a:ext>
            </a:extLst>
          </p:cNvPr>
          <p:cNvSpPr>
            <a:spLocks noGrp="1"/>
          </p:cNvSpPr>
          <p:nvPr>
            <p:ph type="dt" sz="half" idx="10"/>
          </p:nvPr>
        </p:nvSpPr>
        <p:spPr/>
        <p:txBody>
          <a:bodyPr/>
          <a:lstStyle/>
          <a:p>
            <a:fld id="{47F513AE-F50D-44A6-A3D0-27441784CBD3}" type="datetimeFigureOut">
              <a:rPr lang="en-US" smtClean="0"/>
              <a:t>5/14/2023</a:t>
            </a:fld>
            <a:endParaRPr lang="en-US"/>
          </a:p>
        </p:txBody>
      </p:sp>
      <p:sp>
        <p:nvSpPr>
          <p:cNvPr id="5" name="Footer Placeholder 4">
            <a:extLst>
              <a:ext uri="{FF2B5EF4-FFF2-40B4-BE49-F238E27FC236}">
                <a16:creationId xmlns:a16="http://schemas.microsoft.com/office/drawing/2014/main" id="{F2906BA1-41B5-1C51-CC53-197610388E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C09D78-C5A2-373F-867D-ACF6966AA990}"/>
              </a:ext>
            </a:extLst>
          </p:cNvPr>
          <p:cNvSpPr>
            <a:spLocks noGrp="1"/>
          </p:cNvSpPr>
          <p:nvPr>
            <p:ph type="sldNum" sz="quarter" idx="12"/>
          </p:nvPr>
        </p:nvSpPr>
        <p:spPr/>
        <p:txBody>
          <a:bodyPr/>
          <a:lstStyle/>
          <a:p>
            <a:fld id="{8AADE7E4-C437-4D77-BBC1-54EDD2A33319}" type="slidenum">
              <a:rPr lang="en-US" smtClean="0"/>
              <a:t>‹#›</a:t>
            </a:fld>
            <a:endParaRPr lang="en-US"/>
          </a:p>
        </p:txBody>
      </p:sp>
    </p:spTree>
    <p:extLst>
      <p:ext uri="{BB962C8B-B14F-4D97-AF65-F5344CB8AC3E}">
        <p14:creationId xmlns:p14="http://schemas.microsoft.com/office/powerpoint/2010/main" val="1641076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11006-3A18-47D9-4468-1527FEBE99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20D43-0022-4A46-1FE4-681839A9BB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345E8D-1BD9-CDB3-8FB3-EF01667831DE}"/>
              </a:ext>
            </a:extLst>
          </p:cNvPr>
          <p:cNvSpPr>
            <a:spLocks noGrp="1"/>
          </p:cNvSpPr>
          <p:nvPr>
            <p:ph type="dt" sz="half" idx="10"/>
          </p:nvPr>
        </p:nvSpPr>
        <p:spPr/>
        <p:txBody>
          <a:bodyPr/>
          <a:lstStyle/>
          <a:p>
            <a:fld id="{47F513AE-F50D-44A6-A3D0-27441784CBD3}" type="datetimeFigureOut">
              <a:rPr lang="en-US" smtClean="0"/>
              <a:t>5/14/2023</a:t>
            </a:fld>
            <a:endParaRPr lang="en-US"/>
          </a:p>
        </p:txBody>
      </p:sp>
      <p:sp>
        <p:nvSpPr>
          <p:cNvPr id="5" name="Footer Placeholder 4">
            <a:extLst>
              <a:ext uri="{FF2B5EF4-FFF2-40B4-BE49-F238E27FC236}">
                <a16:creationId xmlns:a16="http://schemas.microsoft.com/office/drawing/2014/main" id="{8AF2FB37-96F0-FA2A-2D93-6F52C4CC60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B418F3-72B1-0CD8-15BB-6F5BD9ED6EA8}"/>
              </a:ext>
            </a:extLst>
          </p:cNvPr>
          <p:cNvSpPr>
            <a:spLocks noGrp="1"/>
          </p:cNvSpPr>
          <p:nvPr>
            <p:ph type="sldNum" sz="quarter" idx="12"/>
          </p:nvPr>
        </p:nvSpPr>
        <p:spPr/>
        <p:txBody>
          <a:bodyPr/>
          <a:lstStyle/>
          <a:p>
            <a:fld id="{8AADE7E4-C437-4D77-BBC1-54EDD2A33319}" type="slidenum">
              <a:rPr lang="en-US" smtClean="0"/>
              <a:t>‹#›</a:t>
            </a:fld>
            <a:endParaRPr lang="en-US"/>
          </a:p>
        </p:txBody>
      </p:sp>
    </p:spTree>
    <p:extLst>
      <p:ext uri="{BB962C8B-B14F-4D97-AF65-F5344CB8AC3E}">
        <p14:creationId xmlns:p14="http://schemas.microsoft.com/office/powerpoint/2010/main" val="4228783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0313-E092-3272-766D-3951CC1655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DC3DA4-8949-1951-125E-5D1BD9F796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69F886-5B25-A354-4592-C2412FE42CBD}"/>
              </a:ext>
            </a:extLst>
          </p:cNvPr>
          <p:cNvSpPr>
            <a:spLocks noGrp="1"/>
          </p:cNvSpPr>
          <p:nvPr>
            <p:ph type="dt" sz="half" idx="10"/>
          </p:nvPr>
        </p:nvSpPr>
        <p:spPr/>
        <p:txBody>
          <a:bodyPr/>
          <a:lstStyle/>
          <a:p>
            <a:fld id="{47F513AE-F50D-44A6-A3D0-27441784CBD3}" type="datetimeFigureOut">
              <a:rPr lang="en-US" smtClean="0"/>
              <a:t>5/14/2023</a:t>
            </a:fld>
            <a:endParaRPr lang="en-US"/>
          </a:p>
        </p:txBody>
      </p:sp>
      <p:sp>
        <p:nvSpPr>
          <p:cNvPr id="5" name="Footer Placeholder 4">
            <a:extLst>
              <a:ext uri="{FF2B5EF4-FFF2-40B4-BE49-F238E27FC236}">
                <a16:creationId xmlns:a16="http://schemas.microsoft.com/office/drawing/2014/main" id="{46103684-D5D3-E3CC-8D13-2481960582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BFF9F-DC6C-F40A-8274-1A9FCC23912C}"/>
              </a:ext>
            </a:extLst>
          </p:cNvPr>
          <p:cNvSpPr>
            <a:spLocks noGrp="1"/>
          </p:cNvSpPr>
          <p:nvPr>
            <p:ph type="sldNum" sz="quarter" idx="12"/>
          </p:nvPr>
        </p:nvSpPr>
        <p:spPr/>
        <p:txBody>
          <a:bodyPr/>
          <a:lstStyle/>
          <a:p>
            <a:fld id="{8AADE7E4-C437-4D77-BBC1-54EDD2A33319}" type="slidenum">
              <a:rPr lang="en-US" smtClean="0"/>
              <a:t>‹#›</a:t>
            </a:fld>
            <a:endParaRPr lang="en-US"/>
          </a:p>
        </p:txBody>
      </p:sp>
    </p:spTree>
    <p:extLst>
      <p:ext uri="{BB962C8B-B14F-4D97-AF65-F5344CB8AC3E}">
        <p14:creationId xmlns:p14="http://schemas.microsoft.com/office/powerpoint/2010/main" val="1349006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56B03-0BBE-0CD3-97B2-1134842855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E72A9E-AB9F-742C-83B5-1A69C0E675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9D0D80-43E4-FB31-91E1-A5F49FB052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A6C643-2672-28A0-1BF3-E397722E0F65}"/>
              </a:ext>
            </a:extLst>
          </p:cNvPr>
          <p:cNvSpPr>
            <a:spLocks noGrp="1"/>
          </p:cNvSpPr>
          <p:nvPr>
            <p:ph type="dt" sz="half" idx="10"/>
          </p:nvPr>
        </p:nvSpPr>
        <p:spPr/>
        <p:txBody>
          <a:bodyPr/>
          <a:lstStyle/>
          <a:p>
            <a:fld id="{47F513AE-F50D-44A6-A3D0-27441784CBD3}" type="datetimeFigureOut">
              <a:rPr lang="en-US" smtClean="0"/>
              <a:t>5/14/2023</a:t>
            </a:fld>
            <a:endParaRPr lang="en-US"/>
          </a:p>
        </p:txBody>
      </p:sp>
      <p:sp>
        <p:nvSpPr>
          <p:cNvPr id="6" name="Footer Placeholder 5">
            <a:extLst>
              <a:ext uri="{FF2B5EF4-FFF2-40B4-BE49-F238E27FC236}">
                <a16:creationId xmlns:a16="http://schemas.microsoft.com/office/drawing/2014/main" id="{4A3E8A72-AEEA-8001-4019-E9CDB56B6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42FFB9-3EEF-119B-E274-412225E33D6B}"/>
              </a:ext>
            </a:extLst>
          </p:cNvPr>
          <p:cNvSpPr>
            <a:spLocks noGrp="1"/>
          </p:cNvSpPr>
          <p:nvPr>
            <p:ph type="sldNum" sz="quarter" idx="12"/>
          </p:nvPr>
        </p:nvSpPr>
        <p:spPr/>
        <p:txBody>
          <a:bodyPr/>
          <a:lstStyle/>
          <a:p>
            <a:fld id="{8AADE7E4-C437-4D77-BBC1-54EDD2A33319}" type="slidenum">
              <a:rPr lang="en-US" smtClean="0"/>
              <a:t>‹#›</a:t>
            </a:fld>
            <a:endParaRPr lang="en-US"/>
          </a:p>
        </p:txBody>
      </p:sp>
    </p:spTree>
    <p:extLst>
      <p:ext uri="{BB962C8B-B14F-4D97-AF65-F5344CB8AC3E}">
        <p14:creationId xmlns:p14="http://schemas.microsoft.com/office/powerpoint/2010/main" val="2591804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C1660-3F0A-DB47-43B9-469D29ED1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2237E7-7AA4-A121-A09F-4C2A794FE0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1557A1-82B8-8E17-7D30-6EE12A679E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04EA5-B5E5-3DC5-BE6E-2417D425D8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2CB205-AE35-DC99-3324-2BD3AFF992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C5BFA2-4566-4CD0-1AED-A84C5A3FBB29}"/>
              </a:ext>
            </a:extLst>
          </p:cNvPr>
          <p:cNvSpPr>
            <a:spLocks noGrp="1"/>
          </p:cNvSpPr>
          <p:nvPr>
            <p:ph type="dt" sz="half" idx="10"/>
          </p:nvPr>
        </p:nvSpPr>
        <p:spPr/>
        <p:txBody>
          <a:bodyPr/>
          <a:lstStyle/>
          <a:p>
            <a:fld id="{47F513AE-F50D-44A6-A3D0-27441784CBD3}" type="datetimeFigureOut">
              <a:rPr lang="en-US" smtClean="0"/>
              <a:t>5/14/2023</a:t>
            </a:fld>
            <a:endParaRPr lang="en-US"/>
          </a:p>
        </p:txBody>
      </p:sp>
      <p:sp>
        <p:nvSpPr>
          <p:cNvPr id="8" name="Footer Placeholder 7">
            <a:extLst>
              <a:ext uri="{FF2B5EF4-FFF2-40B4-BE49-F238E27FC236}">
                <a16:creationId xmlns:a16="http://schemas.microsoft.com/office/drawing/2014/main" id="{3E030293-E59A-9E7E-2D05-07CAF08572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BB135D-4318-86E6-88EE-459B7D226991}"/>
              </a:ext>
            </a:extLst>
          </p:cNvPr>
          <p:cNvSpPr>
            <a:spLocks noGrp="1"/>
          </p:cNvSpPr>
          <p:nvPr>
            <p:ph type="sldNum" sz="quarter" idx="12"/>
          </p:nvPr>
        </p:nvSpPr>
        <p:spPr/>
        <p:txBody>
          <a:bodyPr/>
          <a:lstStyle/>
          <a:p>
            <a:fld id="{8AADE7E4-C437-4D77-BBC1-54EDD2A33319}" type="slidenum">
              <a:rPr lang="en-US" smtClean="0"/>
              <a:t>‹#›</a:t>
            </a:fld>
            <a:endParaRPr lang="en-US"/>
          </a:p>
        </p:txBody>
      </p:sp>
    </p:spTree>
    <p:extLst>
      <p:ext uri="{BB962C8B-B14F-4D97-AF65-F5344CB8AC3E}">
        <p14:creationId xmlns:p14="http://schemas.microsoft.com/office/powerpoint/2010/main" val="4165447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86546-90C4-E458-0497-E6F9380549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6CA1D8-A994-F841-8764-DA845E240951}"/>
              </a:ext>
            </a:extLst>
          </p:cNvPr>
          <p:cNvSpPr>
            <a:spLocks noGrp="1"/>
          </p:cNvSpPr>
          <p:nvPr>
            <p:ph type="dt" sz="half" idx="10"/>
          </p:nvPr>
        </p:nvSpPr>
        <p:spPr/>
        <p:txBody>
          <a:bodyPr/>
          <a:lstStyle/>
          <a:p>
            <a:fld id="{47F513AE-F50D-44A6-A3D0-27441784CBD3}" type="datetimeFigureOut">
              <a:rPr lang="en-US" smtClean="0"/>
              <a:t>5/14/2023</a:t>
            </a:fld>
            <a:endParaRPr lang="en-US"/>
          </a:p>
        </p:txBody>
      </p:sp>
      <p:sp>
        <p:nvSpPr>
          <p:cNvPr id="4" name="Footer Placeholder 3">
            <a:extLst>
              <a:ext uri="{FF2B5EF4-FFF2-40B4-BE49-F238E27FC236}">
                <a16:creationId xmlns:a16="http://schemas.microsoft.com/office/drawing/2014/main" id="{C063A452-EE79-8B78-C0DE-7FCD9A7068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DFF1EB-4442-5AC1-F669-39667894061B}"/>
              </a:ext>
            </a:extLst>
          </p:cNvPr>
          <p:cNvSpPr>
            <a:spLocks noGrp="1"/>
          </p:cNvSpPr>
          <p:nvPr>
            <p:ph type="sldNum" sz="quarter" idx="12"/>
          </p:nvPr>
        </p:nvSpPr>
        <p:spPr/>
        <p:txBody>
          <a:bodyPr/>
          <a:lstStyle/>
          <a:p>
            <a:fld id="{8AADE7E4-C437-4D77-BBC1-54EDD2A33319}" type="slidenum">
              <a:rPr lang="en-US" smtClean="0"/>
              <a:t>‹#›</a:t>
            </a:fld>
            <a:endParaRPr lang="en-US"/>
          </a:p>
        </p:txBody>
      </p:sp>
    </p:spTree>
    <p:extLst>
      <p:ext uri="{BB962C8B-B14F-4D97-AF65-F5344CB8AC3E}">
        <p14:creationId xmlns:p14="http://schemas.microsoft.com/office/powerpoint/2010/main" val="3964902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40846D-75DD-9EED-3F4E-645B45E7BB45}"/>
              </a:ext>
            </a:extLst>
          </p:cNvPr>
          <p:cNvSpPr>
            <a:spLocks noGrp="1"/>
          </p:cNvSpPr>
          <p:nvPr>
            <p:ph type="dt" sz="half" idx="10"/>
          </p:nvPr>
        </p:nvSpPr>
        <p:spPr/>
        <p:txBody>
          <a:bodyPr/>
          <a:lstStyle/>
          <a:p>
            <a:fld id="{47F513AE-F50D-44A6-A3D0-27441784CBD3}" type="datetimeFigureOut">
              <a:rPr lang="en-US" smtClean="0"/>
              <a:t>5/14/2023</a:t>
            </a:fld>
            <a:endParaRPr lang="en-US"/>
          </a:p>
        </p:txBody>
      </p:sp>
      <p:sp>
        <p:nvSpPr>
          <p:cNvPr id="3" name="Footer Placeholder 2">
            <a:extLst>
              <a:ext uri="{FF2B5EF4-FFF2-40B4-BE49-F238E27FC236}">
                <a16:creationId xmlns:a16="http://schemas.microsoft.com/office/drawing/2014/main" id="{EAA1BA54-C2B2-A602-8CC5-807A3EBA10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5689C3-47D0-AE06-EA5C-BC26DEF26FE0}"/>
              </a:ext>
            </a:extLst>
          </p:cNvPr>
          <p:cNvSpPr>
            <a:spLocks noGrp="1"/>
          </p:cNvSpPr>
          <p:nvPr>
            <p:ph type="sldNum" sz="quarter" idx="12"/>
          </p:nvPr>
        </p:nvSpPr>
        <p:spPr/>
        <p:txBody>
          <a:bodyPr/>
          <a:lstStyle/>
          <a:p>
            <a:fld id="{8AADE7E4-C437-4D77-BBC1-54EDD2A33319}" type="slidenum">
              <a:rPr lang="en-US" smtClean="0"/>
              <a:t>‹#›</a:t>
            </a:fld>
            <a:endParaRPr lang="en-US"/>
          </a:p>
        </p:txBody>
      </p:sp>
    </p:spTree>
    <p:extLst>
      <p:ext uri="{BB962C8B-B14F-4D97-AF65-F5344CB8AC3E}">
        <p14:creationId xmlns:p14="http://schemas.microsoft.com/office/powerpoint/2010/main" val="1118449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011C-06C9-8DFE-4549-46F4D7AEAE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A7E813-6277-B228-A086-8E51080606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E9ED59-EE94-D906-B5D3-2F3C7B6099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81DD3-829F-D204-8CA7-5FE7441FDE65}"/>
              </a:ext>
            </a:extLst>
          </p:cNvPr>
          <p:cNvSpPr>
            <a:spLocks noGrp="1"/>
          </p:cNvSpPr>
          <p:nvPr>
            <p:ph type="dt" sz="half" idx="10"/>
          </p:nvPr>
        </p:nvSpPr>
        <p:spPr/>
        <p:txBody>
          <a:bodyPr/>
          <a:lstStyle/>
          <a:p>
            <a:fld id="{47F513AE-F50D-44A6-A3D0-27441784CBD3}" type="datetimeFigureOut">
              <a:rPr lang="en-US" smtClean="0"/>
              <a:t>5/14/2023</a:t>
            </a:fld>
            <a:endParaRPr lang="en-US"/>
          </a:p>
        </p:txBody>
      </p:sp>
      <p:sp>
        <p:nvSpPr>
          <p:cNvPr id="6" name="Footer Placeholder 5">
            <a:extLst>
              <a:ext uri="{FF2B5EF4-FFF2-40B4-BE49-F238E27FC236}">
                <a16:creationId xmlns:a16="http://schemas.microsoft.com/office/drawing/2014/main" id="{7A35F181-D2A4-4105-FF00-B3B56EE6B8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3E9F85-2C6F-45AA-313D-4A22FC48A507}"/>
              </a:ext>
            </a:extLst>
          </p:cNvPr>
          <p:cNvSpPr>
            <a:spLocks noGrp="1"/>
          </p:cNvSpPr>
          <p:nvPr>
            <p:ph type="sldNum" sz="quarter" idx="12"/>
          </p:nvPr>
        </p:nvSpPr>
        <p:spPr/>
        <p:txBody>
          <a:bodyPr/>
          <a:lstStyle/>
          <a:p>
            <a:fld id="{8AADE7E4-C437-4D77-BBC1-54EDD2A33319}" type="slidenum">
              <a:rPr lang="en-US" smtClean="0"/>
              <a:t>‹#›</a:t>
            </a:fld>
            <a:endParaRPr lang="en-US"/>
          </a:p>
        </p:txBody>
      </p:sp>
    </p:spTree>
    <p:extLst>
      <p:ext uri="{BB962C8B-B14F-4D97-AF65-F5344CB8AC3E}">
        <p14:creationId xmlns:p14="http://schemas.microsoft.com/office/powerpoint/2010/main" val="1064961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58AC5-38A5-DAD3-190F-A798AFC8D4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1632C9-7C0C-E6CC-B57E-CEEB9F029F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DDE33B-C4B8-10FD-EBD3-A1C9F43922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7D74D3-F120-C359-6B8E-5435B72ADD5E}"/>
              </a:ext>
            </a:extLst>
          </p:cNvPr>
          <p:cNvSpPr>
            <a:spLocks noGrp="1"/>
          </p:cNvSpPr>
          <p:nvPr>
            <p:ph type="dt" sz="half" idx="10"/>
          </p:nvPr>
        </p:nvSpPr>
        <p:spPr/>
        <p:txBody>
          <a:bodyPr/>
          <a:lstStyle/>
          <a:p>
            <a:fld id="{47F513AE-F50D-44A6-A3D0-27441784CBD3}" type="datetimeFigureOut">
              <a:rPr lang="en-US" smtClean="0"/>
              <a:t>5/14/2023</a:t>
            </a:fld>
            <a:endParaRPr lang="en-US"/>
          </a:p>
        </p:txBody>
      </p:sp>
      <p:sp>
        <p:nvSpPr>
          <p:cNvPr id="6" name="Footer Placeholder 5">
            <a:extLst>
              <a:ext uri="{FF2B5EF4-FFF2-40B4-BE49-F238E27FC236}">
                <a16:creationId xmlns:a16="http://schemas.microsoft.com/office/drawing/2014/main" id="{8A64B47D-3AA8-4A1A-FF62-72286020D2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C0E60B-7F0E-C7C2-67CD-8651D9EF2F58}"/>
              </a:ext>
            </a:extLst>
          </p:cNvPr>
          <p:cNvSpPr>
            <a:spLocks noGrp="1"/>
          </p:cNvSpPr>
          <p:nvPr>
            <p:ph type="sldNum" sz="quarter" idx="12"/>
          </p:nvPr>
        </p:nvSpPr>
        <p:spPr/>
        <p:txBody>
          <a:bodyPr/>
          <a:lstStyle/>
          <a:p>
            <a:fld id="{8AADE7E4-C437-4D77-BBC1-54EDD2A33319}" type="slidenum">
              <a:rPr lang="en-US" smtClean="0"/>
              <a:t>‹#›</a:t>
            </a:fld>
            <a:endParaRPr lang="en-US"/>
          </a:p>
        </p:txBody>
      </p:sp>
    </p:spTree>
    <p:extLst>
      <p:ext uri="{BB962C8B-B14F-4D97-AF65-F5344CB8AC3E}">
        <p14:creationId xmlns:p14="http://schemas.microsoft.com/office/powerpoint/2010/main" val="547015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9F53B3-C60C-0180-3A4B-F177F4B68B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8CD713-F69A-2656-210B-00F9D1C507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F4F5B-415C-78FD-8326-6584F82EF6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F513AE-F50D-44A6-A3D0-27441784CBD3}" type="datetimeFigureOut">
              <a:rPr lang="en-US" smtClean="0"/>
              <a:t>5/14/2023</a:t>
            </a:fld>
            <a:endParaRPr lang="en-US"/>
          </a:p>
        </p:txBody>
      </p:sp>
      <p:sp>
        <p:nvSpPr>
          <p:cNvPr id="5" name="Footer Placeholder 4">
            <a:extLst>
              <a:ext uri="{FF2B5EF4-FFF2-40B4-BE49-F238E27FC236}">
                <a16:creationId xmlns:a16="http://schemas.microsoft.com/office/drawing/2014/main" id="{7EA02113-18DA-72FC-316E-5F0CD8DE2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C6A6C2-3BFC-26A9-B6E4-FA540E028C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DE7E4-C437-4D77-BBC1-54EDD2A33319}" type="slidenum">
              <a:rPr lang="en-US" smtClean="0"/>
              <a:t>‹#›</a:t>
            </a:fld>
            <a:endParaRPr lang="en-US"/>
          </a:p>
        </p:txBody>
      </p:sp>
    </p:spTree>
    <p:extLst>
      <p:ext uri="{BB962C8B-B14F-4D97-AF65-F5344CB8AC3E}">
        <p14:creationId xmlns:p14="http://schemas.microsoft.com/office/powerpoint/2010/main" val="3803683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2.png"/><Relationship Id="rId18" Type="http://schemas.openxmlformats.org/officeDocument/2006/relationships/image" Target="../media/image200.png"/><Relationship Id="rId3" Type="http://schemas.openxmlformats.org/officeDocument/2006/relationships/image" Target="../media/image15.jpg"/><Relationship Id="rId21" Type="http://schemas.openxmlformats.org/officeDocument/2006/relationships/image" Target="../media/image13.png"/><Relationship Id="rId7" Type="http://schemas.openxmlformats.org/officeDocument/2006/relationships/image" Target="../media/image19.png"/><Relationship Id="rId12" Type="http://schemas.microsoft.com/office/2007/relationships/hdphoto" Target="../media/hdphoto3.wdp"/><Relationship Id="rId2" Type="http://schemas.openxmlformats.org/officeDocument/2006/relationships/notesSlide" Target="../notesSlides/notesSlide9.xml"/><Relationship Id="rId20" Type="http://schemas.openxmlformats.org/officeDocument/2006/relationships/image" Target="../media/image12.svg"/><Relationship Id="rId1" Type="http://schemas.openxmlformats.org/officeDocument/2006/relationships/slideLayout" Target="../slideLayouts/slideLayout2.xml"/><Relationship Id="rId6" Type="http://schemas.openxmlformats.org/officeDocument/2006/relationships/image" Target="../media/image18.jpg"/><Relationship Id="rId11" Type="http://schemas.openxmlformats.org/officeDocument/2006/relationships/image" Target="../media/image21.png"/><Relationship Id="rId24" Type="http://schemas.openxmlformats.org/officeDocument/2006/relationships/image" Target="../media/image2.svg"/><Relationship Id="rId5" Type="http://schemas.openxmlformats.org/officeDocument/2006/relationships/image" Target="../media/image17.jpg"/><Relationship Id="rId23" Type="http://schemas.openxmlformats.org/officeDocument/2006/relationships/image" Target="../media/image1.png"/><Relationship Id="rId10" Type="http://schemas.microsoft.com/office/2007/relationships/hdphoto" Target="../media/hdphoto2.wdp"/><Relationship Id="rId19" Type="http://schemas.openxmlformats.org/officeDocument/2006/relationships/image" Target="../media/image11.png"/><Relationship Id="rId4" Type="http://schemas.openxmlformats.org/officeDocument/2006/relationships/image" Target="../media/image16.jpg"/><Relationship Id="rId9" Type="http://schemas.openxmlformats.org/officeDocument/2006/relationships/image" Target="../media/image20.png"/><Relationship Id="rId14" Type="http://schemas.microsoft.com/office/2007/relationships/hdphoto" Target="../media/hdphoto4.wdp"/><Relationship Id="rId22" Type="http://schemas.openxmlformats.org/officeDocument/2006/relationships/image" Target="../media/image14.sv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microsoft.com/office/2007/relationships/hdphoto" Target="../media/hdphoto4.wdp"/><Relationship Id="rId18" Type="http://schemas.openxmlformats.org/officeDocument/2006/relationships/image" Target="../media/image200.png"/><Relationship Id="rId3" Type="http://schemas.openxmlformats.org/officeDocument/2006/relationships/image" Target="../media/image16.jpg"/><Relationship Id="rId21" Type="http://schemas.openxmlformats.org/officeDocument/2006/relationships/image" Target="../media/image25.png"/><Relationship Id="rId7" Type="http://schemas.microsoft.com/office/2007/relationships/hdphoto" Target="../media/hdphoto1.wdp"/><Relationship Id="rId12" Type="http://schemas.openxmlformats.org/officeDocument/2006/relationships/image" Target="../media/image22.png"/><Relationship Id="rId2" Type="http://schemas.openxmlformats.org/officeDocument/2006/relationships/image" Target="../media/image15.jpg"/><Relationship Id="rId20"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image" Target="../media/image19.png"/><Relationship Id="rId11" Type="http://schemas.microsoft.com/office/2007/relationships/hdphoto" Target="../media/hdphoto3.wdp"/><Relationship Id="rId24" Type="http://schemas.openxmlformats.org/officeDocument/2006/relationships/image" Target="../media/image2.svg"/><Relationship Id="rId5" Type="http://schemas.openxmlformats.org/officeDocument/2006/relationships/image" Target="../media/image18.jpg"/><Relationship Id="rId23" Type="http://schemas.openxmlformats.org/officeDocument/2006/relationships/image" Target="../media/image1.png"/><Relationship Id="rId10" Type="http://schemas.openxmlformats.org/officeDocument/2006/relationships/image" Target="../media/image21.png"/><Relationship Id="rId19" Type="http://schemas.openxmlformats.org/officeDocument/2006/relationships/image" Target="../media/image23.png"/><Relationship Id="rId4" Type="http://schemas.openxmlformats.org/officeDocument/2006/relationships/image" Target="../media/image17.jpg"/><Relationship Id="rId9" Type="http://schemas.microsoft.com/office/2007/relationships/hdphoto" Target="../media/hdphoto2.wdp"/><Relationship Id="rId22" Type="http://schemas.openxmlformats.org/officeDocument/2006/relationships/image" Target="../media/image26.svg"/></Relationships>
</file>

<file path=ppt/slides/_rels/slide1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6.wdp"/><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microsoft.com/office/2007/relationships/hdphoto" Target="../media/hdphoto5.wdp"/><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40.jpg"/><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45.gif"/><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hyperlink" Target="https://gender-classification-lpu-project.up.railway.app/" TargetMode="Externa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hyperlink" Target="https://data.vision.ee.ethz.ch/cvl/rrothe/imdb-wiki/" TargetMode="Externa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1.png"/><Relationship Id="rId7"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5.jpg"/><Relationship Id="rId7" Type="http://schemas.openxmlformats.org/officeDocument/2006/relationships/image" Target="../media/image11.png"/><Relationship Id="rId12" Type="http://schemas.openxmlformats.org/officeDocument/2006/relationships/image" Target="../media/image2.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jpg"/><Relationship Id="rId11" Type="http://schemas.openxmlformats.org/officeDocument/2006/relationships/image" Target="../media/image1.png"/><Relationship Id="rId5" Type="http://schemas.openxmlformats.org/officeDocument/2006/relationships/image" Target="../media/image17.jpg"/><Relationship Id="rId10" Type="http://schemas.openxmlformats.org/officeDocument/2006/relationships/image" Target="../media/image14.svg"/><Relationship Id="rId4" Type="http://schemas.openxmlformats.org/officeDocument/2006/relationships/image" Target="../media/image16.jp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5.jpg"/><Relationship Id="rId7" Type="http://schemas.openxmlformats.org/officeDocument/2006/relationships/image" Target="../media/image11.png"/><Relationship Id="rId12" Type="http://schemas.openxmlformats.org/officeDocument/2006/relationships/image" Target="../media/image2.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jpg"/><Relationship Id="rId11" Type="http://schemas.openxmlformats.org/officeDocument/2006/relationships/image" Target="../media/image1.png"/><Relationship Id="rId5" Type="http://schemas.openxmlformats.org/officeDocument/2006/relationships/image" Target="../media/image17.jpg"/><Relationship Id="rId10" Type="http://schemas.openxmlformats.org/officeDocument/2006/relationships/image" Target="../media/image14.svg"/><Relationship Id="rId4" Type="http://schemas.openxmlformats.org/officeDocument/2006/relationships/image" Target="../media/image16.jp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5.jpg"/><Relationship Id="rId7" Type="http://schemas.openxmlformats.org/officeDocument/2006/relationships/image" Target="../media/image11.png"/><Relationship Id="rId12" Type="http://schemas.openxmlformats.org/officeDocument/2006/relationships/image" Target="../media/image2.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jpg"/><Relationship Id="rId11" Type="http://schemas.openxmlformats.org/officeDocument/2006/relationships/image" Target="../media/image1.png"/><Relationship Id="rId5" Type="http://schemas.openxmlformats.org/officeDocument/2006/relationships/image" Target="../media/image17.jpg"/><Relationship Id="rId10" Type="http://schemas.openxmlformats.org/officeDocument/2006/relationships/image" Target="../media/image14.svg"/><Relationship Id="rId4" Type="http://schemas.openxmlformats.org/officeDocument/2006/relationships/image" Target="../media/image16.jp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864990AE-16C1-2E82-8427-EE23B695A3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1999" cy="6858000"/>
          </a:xfrm>
          <a:prstGeom prst="rect">
            <a:avLst/>
          </a:prstGeom>
        </p:spPr>
      </p:pic>
      <p:pic>
        <p:nvPicPr>
          <p:cNvPr id="24" name="Graphic 23">
            <a:extLst>
              <a:ext uri="{FF2B5EF4-FFF2-40B4-BE49-F238E27FC236}">
                <a16:creationId xmlns:a16="http://schemas.microsoft.com/office/drawing/2014/main" id="{16BBF9DF-8F44-566C-2D06-DDAAB8A6DD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29624" y="599697"/>
            <a:ext cx="3171825" cy="3136119"/>
          </a:xfrm>
          <a:prstGeom prst="rect">
            <a:avLst/>
          </a:prstGeom>
        </p:spPr>
      </p:pic>
      <p:sp>
        <p:nvSpPr>
          <p:cNvPr id="2" name="Title 1">
            <a:extLst>
              <a:ext uri="{FF2B5EF4-FFF2-40B4-BE49-F238E27FC236}">
                <a16:creationId xmlns:a16="http://schemas.microsoft.com/office/drawing/2014/main" id="{923BBE69-8F69-8564-1902-2AE4BDB269A4}"/>
              </a:ext>
            </a:extLst>
          </p:cNvPr>
          <p:cNvSpPr>
            <a:spLocks noGrp="1"/>
          </p:cNvSpPr>
          <p:nvPr>
            <p:ph type="ctrTitle"/>
          </p:nvPr>
        </p:nvSpPr>
        <p:spPr>
          <a:xfrm>
            <a:off x="766993" y="2112885"/>
            <a:ext cx="8319857" cy="2032509"/>
          </a:xfrm>
        </p:spPr>
        <p:txBody>
          <a:bodyPr>
            <a:normAutofit/>
          </a:bodyPr>
          <a:lstStyle/>
          <a:p>
            <a:pPr algn="l">
              <a:lnSpc>
                <a:spcPct val="100000"/>
              </a:lnSpc>
              <a:spcBef>
                <a:spcPts val="600"/>
              </a:spcBef>
            </a:pPr>
            <a:r>
              <a:rPr lang="en-US" sz="5000" b="1" dirty="0">
                <a:solidFill>
                  <a:srgbClr val="FFEDCC"/>
                </a:solidFill>
                <a:latin typeface="Montserrat" pitchFamily="2" charset="0"/>
              </a:rPr>
              <a:t>Web App for Gender</a:t>
            </a:r>
            <a:br>
              <a:rPr lang="en-US" sz="800" b="1" dirty="0">
                <a:solidFill>
                  <a:srgbClr val="FFEDCC"/>
                </a:solidFill>
                <a:latin typeface="Montserrat" pitchFamily="2" charset="0"/>
              </a:rPr>
            </a:br>
            <a:br>
              <a:rPr lang="en-US" sz="800" b="1" dirty="0">
                <a:solidFill>
                  <a:srgbClr val="FFEDCC"/>
                </a:solidFill>
                <a:latin typeface="Montserrat" pitchFamily="2" charset="0"/>
              </a:rPr>
            </a:br>
            <a:r>
              <a:rPr lang="en-US" sz="5000" b="1" dirty="0">
                <a:solidFill>
                  <a:srgbClr val="FFEDCC"/>
                </a:solidFill>
                <a:latin typeface="Montserrat" pitchFamily="2" charset="0"/>
              </a:rPr>
              <a:t>Classification</a:t>
            </a:r>
          </a:p>
        </p:txBody>
      </p:sp>
      <p:graphicFrame>
        <p:nvGraphicFramePr>
          <p:cNvPr id="5" name="Table 4">
            <a:extLst>
              <a:ext uri="{FF2B5EF4-FFF2-40B4-BE49-F238E27FC236}">
                <a16:creationId xmlns:a16="http://schemas.microsoft.com/office/drawing/2014/main" id="{C602F1D5-5DAB-0CCC-F4ED-4543671950D1}"/>
              </a:ext>
            </a:extLst>
          </p:cNvPr>
          <p:cNvGraphicFramePr>
            <a:graphicFrameLocks noGrp="1"/>
          </p:cNvGraphicFramePr>
          <p:nvPr>
            <p:extLst>
              <p:ext uri="{D42A27DB-BD31-4B8C-83A1-F6EECF244321}">
                <p14:modId xmlns:p14="http://schemas.microsoft.com/office/powerpoint/2010/main" val="751624552"/>
              </p:ext>
            </p:extLst>
          </p:nvPr>
        </p:nvGraphicFramePr>
        <p:xfrm>
          <a:off x="871768" y="4895929"/>
          <a:ext cx="6019061" cy="1433852"/>
        </p:xfrm>
        <a:graphic>
          <a:graphicData uri="http://schemas.openxmlformats.org/drawingml/2006/table">
            <a:tbl>
              <a:tblPr firstCol="1" bandRow="1">
                <a:tableStyleId>{2D5ABB26-0587-4C30-8999-92F81FD0307C}</a:tableStyleId>
              </a:tblPr>
              <a:tblGrid>
                <a:gridCol w="3240350">
                  <a:extLst>
                    <a:ext uri="{9D8B030D-6E8A-4147-A177-3AD203B41FA5}">
                      <a16:colId xmlns:a16="http://schemas.microsoft.com/office/drawing/2014/main" val="782616480"/>
                    </a:ext>
                  </a:extLst>
                </a:gridCol>
                <a:gridCol w="2778711">
                  <a:extLst>
                    <a:ext uri="{9D8B030D-6E8A-4147-A177-3AD203B41FA5}">
                      <a16:colId xmlns:a16="http://schemas.microsoft.com/office/drawing/2014/main" val="4166766453"/>
                    </a:ext>
                  </a:extLst>
                </a:gridCol>
              </a:tblGrid>
              <a:tr h="3584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solidFill>
                            <a:schemeClr val="bg1"/>
                          </a:solidFill>
                          <a:effectLst/>
                          <a:latin typeface="Montserrat" pitchFamily="2" charset="0"/>
                        </a:rPr>
                        <a:t>Name: </a:t>
                      </a:r>
                      <a:r>
                        <a:rPr lang="en-IN" sz="1400" dirty="0">
                          <a:solidFill>
                            <a:schemeClr val="bg1"/>
                          </a:solidFill>
                          <a:effectLst/>
                          <a:latin typeface="Montserrat SemiBold" pitchFamily="2" charset="0"/>
                        </a:rPr>
                        <a:t>Anmol Raj</a:t>
                      </a:r>
                      <a:endParaRPr lang="en-US" sz="1400" dirty="0">
                        <a:solidFill>
                          <a:schemeClr val="bg1"/>
                        </a:solidFill>
                        <a:effectLst/>
                        <a:latin typeface="Montserrat SemiBold"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IN" sz="1400" dirty="0">
                          <a:solidFill>
                            <a:schemeClr val="bg1"/>
                          </a:solidFill>
                          <a:effectLst/>
                          <a:latin typeface="Montserrat" pitchFamily="2" charset="0"/>
                        </a:rPr>
                        <a:t>Registration No.: </a:t>
                      </a:r>
                      <a:r>
                        <a:rPr lang="en-IN" sz="1400" dirty="0">
                          <a:solidFill>
                            <a:schemeClr val="bg1"/>
                          </a:solidFill>
                          <a:effectLst/>
                          <a:latin typeface="Montserrat SemiBold" pitchFamily="2" charset="0"/>
                        </a:rPr>
                        <a:t>11908117</a:t>
                      </a:r>
                      <a:endParaRPr lang="en-US" sz="1400" dirty="0">
                        <a:solidFill>
                          <a:schemeClr val="bg1"/>
                        </a:solidFill>
                        <a:effectLst/>
                        <a:latin typeface="Montserrat SemiBold" pitchFamily="2"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73152144"/>
                  </a:ext>
                </a:extLst>
              </a:tr>
              <a:tr h="358463">
                <a:tc>
                  <a:txBody>
                    <a:bodyPr/>
                    <a:lstStyle/>
                    <a:p>
                      <a:pPr marL="0" marR="0">
                        <a:spcBef>
                          <a:spcPts val="0"/>
                        </a:spcBef>
                        <a:spcAft>
                          <a:spcPts val="0"/>
                        </a:spcAft>
                      </a:pPr>
                      <a:r>
                        <a:rPr lang="en-IN" sz="1400" dirty="0">
                          <a:solidFill>
                            <a:schemeClr val="bg1"/>
                          </a:solidFill>
                          <a:effectLst/>
                          <a:latin typeface="Montserrat" pitchFamily="2" charset="0"/>
                        </a:rPr>
                        <a:t>Name: </a:t>
                      </a:r>
                      <a:r>
                        <a:rPr lang="en-IN" sz="1400" dirty="0">
                          <a:solidFill>
                            <a:schemeClr val="bg1"/>
                          </a:solidFill>
                          <a:effectLst/>
                          <a:latin typeface="Montserrat SemiBold" pitchFamily="2" charset="0"/>
                        </a:rPr>
                        <a:t>Eeshan Srivastava</a:t>
                      </a:r>
                      <a:endParaRPr lang="en-US" sz="1400" dirty="0">
                        <a:solidFill>
                          <a:schemeClr val="bg1"/>
                        </a:solidFill>
                        <a:effectLst/>
                        <a:latin typeface="Montserrat SemiBold"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solidFill>
                            <a:schemeClr val="bg1"/>
                          </a:solidFill>
                          <a:effectLst/>
                          <a:latin typeface="Montserrat" pitchFamily="2" charset="0"/>
                        </a:rPr>
                        <a:t>Registration No.: </a:t>
                      </a:r>
                      <a:r>
                        <a:rPr lang="en-IN" sz="1400" dirty="0">
                          <a:solidFill>
                            <a:schemeClr val="bg1"/>
                          </a:solidFill>
                          <a:effectLst/>
                          <a:latin typeface="Montserrat SemiBold" pitchFamily="2" charset="0"/>
                        </a:rPr>
                        <a:t>11907794</a:t>
                      </a:r>
                      <a:endParaRPr lang="en-US" sz="1400" dirty="0">
                        <a:solidFill>
                          <a:schemeClr val="bg1"/>
                        </a:solidFill>
                        <a:effectLst/>
                        <a:latin typeface="Montserrat SemiBold" pitchFamily="2"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92148555"/>
                  </a:ext>
                </a:extLst>
              </a:tr>
              <a:tr h="358463">
                <a:tc>
                  <a:txBody>
                    <a:bodyPr/>
                    <a:lstStyle/>
                    <a:p>
                      <a:pPr marL="0" marR="0">
                        <a:spcBef>
                          <a:spcPts val="0"/>
                        </a:spcBef>
                        <a:spcAft>
                          <a:spcPts val="0"/>
                        </a:spcAft>
                      </a:pPr>
                      <a:r>
                        <a:rPr lang="en-IN" sz="1400" dirty="0">
                          <a:solidFill>
                            <a:schemeClr val="bg1"/>
                          </a:solidFill>
                          <a:effectLst/>
                          <a:latin typeface="Montserrat" pitchFamily="2" charset="0"/>
                        </a:rPr>
                        <a:t>Name: </a:t>
                      </a:r>
                      <a:r>
                        <a:rPr lang="en-IN" sz="1400" dirty="0" err="1">
                          <a:solidFill>
                            <a:schemeClr val="bg1"/>
                          </a:solidFill>
                          <a:effectLst/>
                          <a:latin typeface="Montserrat SemiBold" pitchFamily="2" charset="0"/>
                        </a:rPr>
                        <a:t>Kanna</a:t>
                      </a:r>
                      <a:r>
                        <a:rPr lang="en-IN" sz="1400" dirty="0">
                          <a:solidFill>
                            <a:schemeClr val="bg1"/>
                          </a:solidFill>
                          <a:effectLst/>
                          <a:latin typeface="Montserrat SemiBold" pitchFamily="2" charset="0"/>
                        </a:rPr>
                        <a:t> Kalyan</a:t>
                      </a:r>
                      <a:endParaRPr lang="en-US" sz="1400" dirty="0">
                        <a:solidFill>
                          <a:schemeClr val="bg1"/>
                        </a:solidFill>
                        <a:effectLst/>
                        <a:latin typeface="Montserrat SemiBold"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IN" sz="1400" dirty="0">
                          <a:solidFill>
                            <a:schemeClr val="bg1"/>
                          </a:solidFill>
                          <a:effectLst/>
                          <a:latin typeface="Montserrat" pitchFamily="2" charset="0"/>
                        </a:rPr>
                        <a:t>Registration No.: </a:t>
                      </a:r>
                      <a:r>
                        <a:rPr lang="en-IN" sz="1400" dirty="0">
                          <a:solidFill>
                            <a:schemeClr val="bg1"/>
                          </a:solidFill>
                          <a:effectLst/>
                          <a:latin typeface="Montserrat SemiBold" pitchFamily="2" charset="0"/>
                        </a:rPr>
                        <a:t>11905161</a:t>
                      </a:r>
                      <a:endParaRPr lang="en-US" sz="1400" dirty="0">
                        <a:solidFill>
                          <a:schemeClr val="bg1"/>
                        </a:solidFill>
                        <a:effectLst/>
                        <a:latin typeface="Montserrat SemiBold" pitchFamily="2"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26037540"/>
                  </a:ext>
                </a:extLst>
              </a:tr>
              <a:tr h="358463">
                <a:tc>
                  <a:txBody>
                    <a:bodyPr/>
                    <a:lstStyle/>
                    <a:p>
                      <a:pPr marL="0" marR="0">
                        <a:spcBef>
                          <a:spcPts val="0"/>
                        </a:spcBef>
                        <a:spcAft>
                          <a:spcPts val="0"/>
                        </a:spcAft>
                      </a:pPr>
                      <a:r>
                        <a:rPr lang="en-IN" sz="1400" dirty="0">
                          <a:solidFill>
                            <a:schemeClr val="bg1"/>
                          </a:solidFill>
                          <a:effectLst/>
                          <a:latin typeface="Montserrat" pitchFamily="2" charset="0"/>
                        </a:rPr>
                        <a:t>Name: </a:t>
                      </a:r>
                      <a:r>
                        <a:rPr lang="en-IN" sz="1400" dirty="0" err="1">
                          <a:solidFill>
                            <a:schemeClr val="bg1"/>
                          </a:solidFill>
                          <a:effectLst/>
                          <a:latin typeface="Montserrat SemiBold" pitchFamily="2" charset="0"/>
                        </a:rPr>
                        <a:t>Gutti</a:t>
                      </a:r>
                      <a:r>
                        <a:rPr lang="en-IN" sz="1400" dirty="0">
                          <a:solidFill>
                            <a:schemeClr val="bg1"/>
                          </a:solidFill>
                          <a:effectLst/>
                          <a:latin typeface="Montserrat SemiBold" pitchFamily="2" charset="0"/>
                        </a:rPr>
                        <a:t> Venkata Subbarao</a:t>
                      </a:r>
                      <a:endParaRPr lang="en-US" sz="1400" dirty="0">
                        <a:solidFill>
                          <a:schemeClr val="bg1"/>
                        </a:solidFill>
                        <a:effectLst/>
                        <a:latin typeface="Montserrat SemiBold"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IN" sz="1400" dirty="0">
                          <a:solidFill>
                            <a:schemeClr val="bg1"/>
                          </a:solidFill>
                          <a:effectLst/>
                          <a:latin typeface="Montserrat" pitchFamily="2" charset="0"/>
                        </a:rPr>
                        <a:t>Registration No.: </a:t>
                      </a:r>
                      <a:r>
                        <a:rPr lang="en-IN" sz="1400" dirty="0">
                          <a:solidFill>
                            <a:schemeClr val="bg1"/>
                          </a:solidFill>
                          <a:effectLst/>
                          <a:latin typeface="Montserrat SemiBold" pitchFamily="2" charset="0"/>
                        </a:rPr>
                        <a:t>11905331</a:t>
                      </a:r>
                      <a:endParaRPr lang="en-US" sz="1400" dirty="0">
                        <a:solidFill>
                          <a:schemeClr val="bg1"/>
                        </a:solidFill>
                        <a:effectLst/>
                        <a:latin typeface="Montserrat SemiBold" pitchFamily="2"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51206700"/>
                  </a:ext>
                </a:extLst>
              </a:tr>
            </a:tbl>
          </a:graphicData>
        </a:graphic>
      </p:graphicFrame>
      <p:pic>
        <p:nvPicPr>
          <p:cNvPr id="11" name="Graphic 10">
            <a:extLst>
              <a:ext uri="{FF2B5EF4-FFF2-40B4-BE49-F238E27FC236}">
                <a16:creationId xmlns:a16="http://schemas.microsoft.com/office/drawing/2014/main" id="{4FF065CB-FAEE-4B74-1451-92957F5169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0342" y="4367710"/>
            <a:ext cx="1680933" cy="70940"/>
          </a:xfrm>
          <a:prstGeom prst="rect">
            <a:avLst/>
          </a:prstGeom>
        </p:spPr>
      </p:pic>
    </p:spTree>
    <p:extLst>
      <p:ext uri="{BB962C8B-B14F-4D97-AF65-F5344CB8AC3E}">
        <p14:creationId xmlns:p14="http://schemas.microsoft.com/office/powerpoint/2010/main" val="557293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with red hair&#10;&#10;Description automatically generated with low confidence">
            <a:extLst>
              <a:ext uri="{FF2B5EF4-FFF2-40B4-BE49-F238E27FC236}">
                <a16:creationId xmlns:a16="http://schemas.microsoft.com/office/drawing/2014/main" id="{95941C2D-9EF0-C32A-BDB5-1A852344F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123" y="5161417"/>
            <a:ext cx="570294" cy="570294"/>
          </a:xfrm>
          <a:prstGeom prst="rect">
            <a:avLst/>
          </a:prstGeom>
        </p:spPr>
      </p:pic>
      <p:pic>
        <p:nvPicPr>
          <p:cNvPr id="13" name="Picture 12" descr="A picture containing person, person, hairpiece&#10;&#10;Description automatically generated">
            <a:extLst>
              <a:ext uri="{FF2B5EF4-FFF2-40B4-BE49-F238E27FC236}">
                <a16:creationId xmlns:a16="http://schemas.microsoft.com/office/drawing/2014/main" id="{EE794EB6-CE96-52D7-50EC-11FDAAD5D5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120" y="4061870"/>
            <a:ext cx="510951" cy="510951"/>
          </a:xfrm>
          <a:prstGeom prst="rect">
            <a:avLst/>
          </a:prstGeom>
        </p:spPr>
      </p:pic>
      <p:pic>
        <p:nvPicPr>
          <p:cNvPr id="34" name="Picture 33" descr="A person smiling for the camera&#10;&#10;Description automatically generated with medium confidence">
            <a:extLst>
              <a:ext uri="{FF2B5EF4-FFF2-40B4-BE49-F238E27FC236}">
                <a16:creationId xmlns:a16="http://schemas.microsoft.com/office/drawing/2014/main" id="{399C10E4-6189-09A8-AFF0-DCDB5431A4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120" y="4559051"/>
            <a:ext cx="619222" cy="619222"/>
          </a:xfrm>
          <a:prstGeom prst="rect">
            <a:avLst/>
          </a:prstGeom>
        </p:spPr>
      </p:pic>
      <p:pic>
        <p:nvPicPr>
          <p:cNvPr id="39" name="Picture 38" descr="A person smiling at the camera&#10;&#10;Description automatically generated with low confidence">
            <a:extLst>
              <a:ext uri="{FF2B5EF4-FFF2-40B4-BE49-F238E27FC236}">
                <a16:creationId xmlns:a16="http://schemas.microsoft.com/office/drawing/2014/main" id="{CD582288-7696-6DF8-7C10-736FD61B8C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123" y="5770520"/>
            <a:ext cx="510951" cy="510951"/>
          </a:xfrm>
          <a:prstGeom prst="rect">
            <a:avLst/>
          </a:prstGeom>
        </p:spPr>
      </p:pic>
      <p:grpSp>
        <p:nvGrpSpPr>
          <p:cNvPr id="73" name="Group 72">
            <a:extLst>
              <a:ext uri="{FF2B5EF4-FFF2-40B4-BE49-F238E27FC236}">
                <a16:creationId xmlns:a16="http://schemas.microsoft.com/office/drawing/2014/main" id="{DA2531E5-06CD-59F6-54CE-CE4501F3D6B9}"/>
              </a:ext>
            </a:extLst>
          </p:cNvPr>
          <p:cNvGrpSpPr/>
          <p:nvPr/>
        </p:nvGrpSpPr>
        <p:grpSpPr>
          <a:xfrm>
            <a:off x="1727353" y="4088299"/>
            <a:ext cx="1601773" cy="2155715"/>
            <a:chOff x="1727353" y="4088299"/>
            <a:chExt cx="1601773" cy="2155715"/>
          </a:xfrm>
        </p:grpSpPr>
        <p:pic>
          <p:nvPicPr>
            <p:cNvPr id="33" name="Picture 32" descr="A picture containing person, person, hairpiece&#10;&#10;Description automatically generated">
              <a:extLst>
                <a:ext uri="{FF2B5EF4-FFF2-40B4-BE49-F238E27FC236}">
                  <a16:creationId xmlns:a16="http://schemas.microsoft.com/office/drawing/2014/main" id="{035B0D9C-D03D-3F54-6AFE-017E5B7896B4}"/>
                </a:ext>
              </a:extLst>
            </p:cNvPr>
            <p:cNvPicPr>
              <a:picLocks noChangeAspect="1"/>
            </p:cNvPicPr>
            <p:nvPr/>
          </p:nvPicPr>
          <p:blipFill rotWithShape="1">
            <a:blip r:embed="rId4">
              <a:extLst>
                <a:ext uri="{28A0092B-C50C-407E-A947-70E740481C1C}">
                  <a14:useLocalDpi xmlns:a14="http://schemas.microsoft.com/office/drawing/2010/main" val="0"/>
                </a:ext>
              </a:extLst>
            </a:blip>
            <a:srcRect l="27871" t="16542" r="25909" b="29020"/>
            <a:stretch/>
          </p:blipFill>
          <p:spPr>
            <a:xfrm>
              <a:off x="2959094" y="4088299"/>
              <a:ext cx="255866" cy="301348"/>
            </a:xfrm>
            <a:prstGeom prst="rect">
              <a:avLst/>
            </a:prstGeom>
          </p:spPr>
        </p:pic>
        <p:pic>
          <p:nvPicPr>
            <p:cNvPr id="35" name="Picture 34" descr="A person smiling for the camera&#10;&#10;Description automatically generated with medium confidence">
              <a:extLst>
                <a:ext uri="{FF2B5EF4-FFF2-40B4-BE49-F238E27FC236}">
                  <a16:creationId xmlns:a16="http://schemas.microsoft.com/office/drawing/2014/main" id="{14DB0D2D-6552-1E8C-5FA4-37EB3778BC79}"/>
                </a:ext>
              </a:extLst>
            </p:cNvPr>
            <p:cNvPicPr>
              <a:picLocks noChangeAspect="1"/>
            </p:cNvPicPr>
            <p:nvPr/>
          </p:nvPicPr>
          <p:blipFill rotWithShape="1">
            <a:blip r:embed="rId5">
              <a:extLst>
                <a:ext uri="{28A0092B-C50C-407E-A947-70E740481C1C}">
                  <a14:useLocalDpi xmlns:a14="http://schemas.microsoft.com/office/drawing/2010/main" val="0"/>
                </a:ext>
              </a:extLst>
            </a:blip>
            <a:srcRect l="31090" t="13694" r="24681" b="23367"/>
            <a:stretch/>
          </p:blipFill>
          <p:spPr>
            <a:xfrm>
              <a:off x="2976278" y="4592950"/>
              <a:ext cx="255866" cy="364106"/>
            </a:xfrm>
            <a:prstGeom prst="rect">
              <a:avLst/>
            </a:prstGeom>
          </p:spPr>
        </p:pic>
        <p:pic>
          <p:nvPicPr>
            <p:cNvPr id="37" name="Picture 36" descr="A person smiling at the camera&#10;&#10;Description automatically generated with low confidence">
              <a:extLst>
                <a:ext uri="{FF2B5EF4-FFF2-40B4-BE49-F238E27FC236}">
                  <a16:creationId xmlns:a16="http://schemas.microsoft.com/office/drawing/2014/main" id="{6230D44C-0F03-1460-3316-A8EA04243D15}"/>
                </a:ext>
              </a:extLst>
            </p:cNvPr>
            <p:cNvPicPr>
              <a:picLocks noChangeAspect="1"/>
            </p:cNvPicPr>
            <p:nvPr/>
          </p:nvPicPr>
          <p:blipFill rotWithShape="1">
            <a:blip r:embed="rId6">
              <a:extLst>
                <a:ext uri="{28A0092B-C50C-407E-A947-70E740481C1C}">
                  <a14:useLocalDpi xmlns:a14="http://schemas.microsoft.com/office/drawing/2010/main" val="0"/>
                </a:ext>
              </a:extLst>
            </a:blip>
            <a:srcRect l="30990" t="24207" r="27998" b="22428"/>
            <a:stretch/>
          </p:blipFill>
          <p:spPr>
            <a:xfrm>
              <a:off x="2959094" y="5762522"/>
              <a:ext cx="370032" cy="481492"/>
            </a:xfrm>
            <a:prstGeom prst="rect">
              <a:avLst/>
            </a:prstGeom>
          </p:spPr>
        </p:pic>
        <p:pic>
          <p:nvPicPr>
            <p:cNvPr id="38" name="Picture 37" descr="A person with red hair&#10;&#10;Description automatically generated with low confidence">
              <a:extLst>
                <a:ext uri="{FF2B5EF4-FFF2-40B4-BE49-F238E27FC236}">
                  <a16:creationId xmlns:a16="http://schemas.microsoft.com/office/drawing/2014/main" id="{FFD0BE80-7D7B-7FE5-31D8-54A20CFC1F3A}"/>
                </a:ext>
              </a:extLst>
            </p:cNvPr>
            <p:cNvPicPr>
              <a:picLocks noChangeAspect="1"/>
            </p:cNvPicPr>
            <p:nvPr/>
          </p:nvPicPr>
          <p:blipFill rotWithShape="1">
            <a:blip r:embed="rId3">
              <a:extLst>
                <a:ext uri="{28A0092B-C50C-407E-A947-70E740481C1C}">
                  <a14:useLocalDpi xmlns:a14="http://schemas.microsoft.com/office/drawing/2010/main" val="0"/>
                </a:ext>
              </a:extLst>
            </a:blip>
            <a:srcRect l="29023" t="18203" r="23889" b="25077"/>
            <a:stretch/>
          </p:blipFill>
          <p:spPr>
            <a:xfrm>
              <a:off x="2952747" y="5178272"/>
              <a:ext cx="376379" cy="453379"/>
            </a:xfrm>
            <a:prstGeom prst="rect">
              <a:avLst/>
            </a:prstGeom>
          </p:spPr>
        </p:pic>
        <p:cxnSp>
          <p:nvCxnSpPr>
            <p:cNvPr id="12" name="Straight Arrow Connector 11">
              <a:extLst>
                <a:ext uri="{FF2B5EF4-FFF2-40B4-BE49-F238E27FC236}">
                  <a16:creationId xmlns:a16="http://schemas.microsoft.com/office/drawing/2014/main" id="{7B4489F4-01AC-B3F2-2A40-62F2BD6F6D1C}"/>
                </a:ext>
              </a:extLst>
            </p:cNvPr>
            <p:cNvCxnSpPr>
              <a:cxnSpLocks/>
            </p:cNvCxnSpPr>
            <p:nvPr/>
          </p:nvCxnSpPr>
          <p:spPr>
            <a:xfrm>
              <a:off x="1763527" y="4239869"/>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E2D155-094C-E287-901E-92109FBEAA6F}"/>
                </a:ext>
              </a:extLst>
            </p:cNvPr>
            <p:cNvCxnSpPr>
              <a:cxnSpLocks/>
            </p:cNvCxnSpPr>
            <p:nvPr/>
          </p:nvCxnSpPr>
          <p:spPr>
            <a:xfrm>
              <a:off x="1763527" y="4828952"/>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FCEBA06-C62A-625D-C4C6-C7337270BA84}"/>
                </a:ext>
              </a:extLst>
            </p:cNvPr>
            <p:cNvCxnSpPr>
              <a:cxnSpLocks/>
            </p:cNvCxnSpPr>
            <p:nvPr/>
          </p:nvCxnSpPr>
          <p:spPr>
            <a:xfrm>
              <a:off x="1727354" y="5446564"/>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6273FBC-F96B-7738-4429-1F16339EB246}"/>
                </a:ext>
              </a:extLst>
            </p:cNvPr>
            <p:cNvCxnSpPr>
              <a:cxnSpLocks/>
            </p:cNvCxnSpPr>
            <p:nvPr/>
          </p:nvCxnSpPr>
          <p:spPr>
            <a:xfrm>
              <a:off x="1727353" y="5968283"/>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554AF48A-66A0-1FFC-6415-DB667B00D4D1}"/>
              </a:ext>
            </a:extLst>
          </p:cNvPr>
          <p:cNvGrpSpPr/>
          <p:nvPr/>
        </p:nvGrpSpPr>
        <p:grpSpPr>
          <a:xfrm>
            <a:off x="3391053" y="4082620"/>
            <a:ext cx="2011150" cy="2046281"/>
            <a:chOff x="3391053" y="4082620"/>
            <a:chExt cx="2011150" cy="2046281"/>
          </a:xfrm>
        </p:grpSpPr>
        <p:pic>
          <p:nvPicPr>
            <p:cNvPr id="43" name="Picture 42" descr="A picture containing person, person, hairpiece&#10;&#10;Description automatically generated">
              <a:extLst>
                <a:ext uri="{FF2B5EF4-FFF2-40B4-BE49-F238E27FC236}">
                  <a16:creationId xmlns:a16="http://schemas.microsoft.com/office/drawing/2014/main" id="{F4BF0591-9179-C870-7FD7-05920FBD180C}"/>
                </a:ext>
              </a:extLst>
            </p:cNvPr>
            <p:cNvPicPr>
              <a:picLocks noChangeAspect="1"/>
            </p:cNvPicPr>
            <p:nvPr/>
          </p:nvPicPr>
          <p:blipFill rotWithShape="1">
            <a:blip r:embed="rId4">
              <a:extLst>
                <a:ext uri="{28A0092B-C50C-407E-A947-70E740481C1C}">
                  <a14:useLocalDpi xmlns:a14="http://schemas.microsoft.com/office/drawing/2010/main" val="0"/>
                </a:ext>
              </a:extLst>
            </a:blip>
            <a:srcRect l="27871" t="16542" r="25909" b="29020"/>
            <a:stretch/>
          </p:blipFill>
          <p:spPr>
            <a:xfrm>
              <a:off x="4467590" y="4082620"/>
              <a:ext cx="255866" cy="301348"/>
            </a:xfrm>
            <a:prstGeom prst="rect">
              <a:avLst/>
            </a:prstGeom>
          </p:spPr>
        </p:pic>
        <p:pic>
          <p:nvPicPr>
            <p:cNvPr id="44" name="Picture 43" descr="A person smiling for the camera&#10;&#10;Description automatically generated with medium confidence">
              <a:extLst>
                <a:ext uri="{FF2B5EF4-FFF2-40B4-BE49-F238E27FC236}">
                  <a16:creationId xmlns:a16="http://schemas.microsoft.com/office/drawing/2014/main" id="{1E24361D-F3B3-E7C9-F935-5BB822C0B256}"/>
                </a:ext>
              </a:extLst>
            </p:cNvPr>
            <p:cNvPicPr>
              <a:picLocks noChangeAspect="1"/>
            </p:cNvPicPr>
            <p:nvPr/>
          </p:nvPicPr>
          <p:blipFill rotWithShape="1">
            <a:blip r:embed="rId5">
              <a:extLst>
                <a:ext uri="{28A0092B-C50C-407E-A947-70E740481C1C}">
                  <a14:useLocalDpi xmlns:a14="http://schemas.microsoft.com/office/drawing/2010/main" val="0"/>
                </a:ext>
              </a:extLst>
            </a:blip>
            <a:srcRect l="31090" t="13694" r="24681" b="23367"/>
            <a:stretch/>
          </p:blipFill>
          <p:spPr>
            <a:xfrm>
              <a:off x="4467590" y="4683757"/>
              <a:ext cx="267863" cy="298879"/>
            </a:xfrm>
            <a:prstGeom prst="rect">
              <a:avLst/>
            </a:prstGeom>
          </p:spPr>
        </p:pic>
        <p:pic>
          <p:nvPicPr>
            <p:cNvPr id="46" name="Picture 45" descr="A person with red hair&#10;&#10;Description automatically generated with low confidence">
              <a:extLst>
                <a:ext uri="{FF2B5EF4-FFF2-40B4-BE49-F238E27FC236}">
                  <a16:creationId xmlns:a16="http://schemas.microsoft.com/office/drawing/2014/main" id="{F0FB9854-C427-926A-8D3E-998331A6C693}"/>
                </a:ext>
              </a:extLst>
            </p:cNvPr>
            <p:cNvPicPr>
              <a:picLocks noChangeAspect="1"/>
            </p:cNvPicPr>
            <p:nvPr/>
          </p:nvPicPr>
          <p:blipFill rotWithShape="1">
            <a:blip r:embed="rId3">
              <a:extLst>
                <a:ext uri="{28A0092B-C50C-407E-A947-70E740481C1C}">
                  <a14:useLocalDpi xmlns:a14="http://schemas.microsoft.com/office/drawing/2010/main" val="0"/>
                </a:ext>
              </a:extLst>
            </a:blip>
            <a:srcRect l="29023" t="18203" r="23889" b="25077"/>
            <a:stretch/>
          </p:blipFill>
          <p:spPr>
            <a:xfrm>
              <a:off x="4467590" y="5280867"/>
              <a:ext cx="255867" cy="308213"/>
            </a:xfrm>
            <a:prstGeom prst="rect">
              <a:avLst/>
            </a:prstGeom>
          </p:spPr>
        </p:pic>
        <p:pic>
          <p:nvPicPr>
            <p:cNvPr id="47" name="Picture 46" descr="A person smiling at the camera&#10;&#10;Description automatically generated with low confidence">
              <a:extLst>
                <a:ext uri="{FF2B5EF4-FFF2-40B4-BE49-F238E27FC236}">
                  <a16:creationId xmlns:a16="http://schemas.microsoft.com/office/drawing/2014/main" id="{C5AA5D81-122E-FE03-CE8C-945D18915D08}"/>
                </a:ext>
              </a:extLst>
            </p:cNvPr>
            <p:cNvPicPr>
              <a:picLocks noChangeAspect="1"/>
            </p:cNvPicPr>
            <p:nvPr/>
          </p:nvPicPr>
          <p:blipFill rotWithShape="1">
            <a:blip r:embed="rId6">
              <a:extLst>
                <a:ext uri="{28A0092B-C50C-407E-A947-70E740481C1C}">
                  <a14:useLocalDpi xmlns:a14="http://schemas.microsoft.com/office/drawing/2010/main" val="0"/>
                </a:ext>
              </a:extLst>
            </a:blip>
            <a:srcRect l="30990" t="24207" r="27998" b="22428"/>
            <a:stretch/>
          </p:blipFill>
          <p:spPr>
            <a:xfrm>
              <a:off x="4449594" y="5807664"/>
              <a:ext cx="267863" cy="321237"/>
            </a:xfrm>
            <a:prstGeom prst="rect">
              <a:avLst/>
            </a:prstGeom>
          </p:spPr>
        </p:pic>
        <p:pic>
          <p:nvPicPr>
            <p:cNvPr id="48" name="Picture 47" descr="A picture containing person, person, hairpiece&#10;&#10;Description automatically generated">
              <a:extLst>
                <a:ext uri="{FF2B5EF4-FFF2-40B4-BE49-F238E27FC236}">
                  <a16:creationId xmlns:a16="http://schemas.microsoft.com/office/drawing/2014/main" id="{2778D0FB-A2AD-34A3-5AAA-131820685E47}"/>
                </a:ext>
              </a:extLst>
            </p:cNvPr>
            <p:cNvPicPr>
              <a:picLocks noChangeAspect="1"/>
            </p:cNvPicPr>
            <p:nvPr/>
          </p:nvPicPr>
          <p:blipFill rotWithShape="1">
            <a:blip r:embed="rId4">
              <a:grayscl/>
              <a:extLst>
                <a:ext uri="{28A0092B-C50C-407E-A947-70E740481C1C}">
                  <a14:useLocalDpi xmlns:a14="http://schemas.microsoft.com/office/drawing/2010/main" val="0"/>
                </a:ext>
              </a:extLst>
            </a:blip>
            <a:srcRect l="27871" t="16542" r="25909" b="29020"/>
            <a:stretch/>
          </p:blipFill>
          <p:spPr>
            <a:xfrm>
              <a:off x="5134340" y="4082620"/>
              <a:ext cx="255866" cy="301348"/>
            </a:xfrm>
            <a:prstGeom prst="rect">
              <a:avLst/>
            </a:prstGeom>
          </p:spPr>
        </p:pic>
        <p:pic>
          <p:nvPicPr>
            <p:cNvPr id="49" name="Picture 48" descr="A person smiling for the camera&#10;&#10;Description automatically generated with medium confidence">
              <a:extLst>
                <a:ext uri="{FF2B5EF4-FFF2-40B4-BE49-F238E27FC236}">
                  <a16:creationId xmlns:a16="http://schemas.microsoft.com/office/drawing/2014/main" id="{47329495-F600-A63C-46E7-76178A4D2302}"/>
                </a:ext>
              </a:extLst>
            </p:cNvPr>
            <p:cNvPicPr>
              <a:picLocks noChangeAspect="1"/>
            </p:cNvPicPr>
            <p:nvPr/>
          </p:nvPicPr>
          <p:blipFill rotWithShape="1">
            <a:blip r:embed="rId5">
              <a:grayscl/>
              <a:extLst>
                <a:ext uri="{28A0092B-C50C-407E-A947-70E740481C1C}">
                  <a14:useLocalDpi xmlns:a14="http://schemas.microsoft.com/office/drawing/2010/main" val="0"/>
                </a:ext>
              </a:extLst>
            </a:blip>
            <a:srcRect l="31090" t="13694" r="24681" b="23367"/>
            <a:stretch/>
          </p:blipFill>
          <p:spPr>
            <a:xfrm>
              <a:off x="5134340" y="4683757"/>
              <a:ext cx="267863" cy="298879"/>
            </a:xfrm>
            <a:prstGeom prst="rect">
              <a:avLst/>
            </a:prstGeom>
          </p:spPr>
        </p:pic>
        <p:pic>
          <p:nvPicPr>
            <p:cNvPr id="50" name="Picture 49" descr="A person with red hair&#10;&#10;Description automatically generated with low confidence">
              <a:extLst>
                <a:ext uri="{FF2B5EF4-FFF2-40B4-BE49-F238E27FC236}">
                  <a16:creationId xmlns:a16="http://schemas.microsoft.com/office/drawing/2014/main" id="{2235297D-695B-357D-4BA6-8F3C8D28CBF8}"/>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l="29023" t="18203" r="23889" b="25077"/>
            <a:stretch/>
          </p:blipFill>
          <p:spPr>
            <a:xfrm>
              <a:off x="5134340" y="5280867"/>
              <a:ext cx="255867" cy="308213"/>
            </a:xfrm>
            <a:prstGeom prst="rect">
              <a:avLst/>
            </a:prstGeom>
          </p:spPr>
        </p:pic>
        <p:pic>
          <p:nvPicPr>
            <p:cNvPr id="51" name="Picture 50" descr="A person smiling at the camera&#10;&#10;Description automatically generated with low confidence">
              <a:extLst>
                <a:ext uri="{FF2B5EF4-FFF2-40B4-BE49-F238E27FC236}">
                  <a16:creationId xmlns:a16="http://schemas.microsoft.com/office/drawing/2014/main" id="{189A4F47-FB98-04AE-F15C-A5A72AB219AC}"/>
                </a:ext>
              </a:extLst>
            </p:cNvPr>
            <p:cNvPicPr>
              <a:picLocks noChangeAspect="1"/>
            </p:cNvPicPr>
            <p:nvPr/>
          </p:nvPicPr>
          <p:blipFill rotWithShape="1">
            <a:blip r:embed="rId6">
              <a:grayscl/>
              <a:extLst>
                <a:ext uri="{28A0092B-C50C-407E-A947-70E740481C1C}">
                  <a14:useLocalDpi xmlns:a14="http://schemas.microsoft.com/office/drawing/2010/main" val="0"/>
                </a:ext>
              </a:extLst>
            </a:blip>
            <a:srcRect l="30990" t="24207" r="27998" b="22428"/>
            <a:stretch/>
          </p:blipFill>
          <p:spPr>
            <a:xfrm>
              <a:off x="5116344" y="5807664"/>
              <a:ext cx="267863" cy="321237"/>
            </a:xfrm>
            <a:prstGeom prst="rect">
              <a:avLst/>
            </a:prstGeom>
          </p:spPr>
        </p:pic>
        <p:cxnSp>
          <p:nvCxnSpPr>
            <p:cNvPr id="52" name="Straight Arrow Connector 51">
              <a:extLst>
                <a:ext uri="{FF2B5EF4-FFF2-40B4-BE49-F238E27FC236}">
                  <a16:creationId xmlns:a16="http://schemas.microsoft.com/office/drawing/2014/main" id="{A908BEC0-EFAC-8E8A-7323-C0EA23693BCA}"/>
                </a:ext>
              </a:extLst>
            </p:cNvPr>
            <p:cNvCxnSpPr>
              <a:cxnSpLocks/>
            </p:cNvCxnSpPr>
            <p:nvPr/>
          </p:nvCxnSpPr>
          <p:spPr>
            <a:xfrm>
              <a:off x="3427227" y="4239869"/>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CE3B680-9AE9-3223-E5B2-796DB5953E0E}"/>
                </a:ext>
              </a:extLst>
            </p:cNvPr>
            <p:cNvCxnSpPr>
              <a:cxnSpLocks/>
            </p:cNvCxnSpPr>
            <p:nvPr/>
          </p:nvCxnSpPr>
          <p:spPr>
            <a:xfrm>
              <a:off x="3427227" y="4828952"/>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3219241-4FF9-C1ED-70D3-708BF28778D2}"/>
                </a:ext>
              </a:extLst>
            </p:cNvPr>
            <p:cNvCxnSpPr>
              <a:cxnSpLocks/>
            </p:cNvCxnSpPr>
            <p:nvPr/>
          </p:nvCxnSpPr>
          <p:spPr>
            <a:xfrm>
              <a:off x="3391054" y="5446564"/>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71337B5-3531-18BF-E6E3-C7FE8D459346}"/>
                </a:ext>
              </a:extLst>
            </p:cNvPr>
            <p:cNvCxnSpPr>
              <a:cxnSpLocks/>
            </p:cNvCxnSpPr>
            <p:nvPr/>
          </p:nvCxnSpPr>
          <p:spPr>
            <a:xfrm>
              <a:off x="3391053" y="5968283"/>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C5F7A4A-64F6-E329-8D30-34CE89720DB6}"/>
                </a:ext>
              </a:extLst>
            </p:cNvPr>
            <p:cNvCxnSpPr>
              <a:cxnSpLocks/>
            </p:cNvCxnSpPr>
            <p:nvPr/>
          </p:nvCxnSpPr>
          <p:spPr>
            <a:xfrm>
              <a:off x="4834611" y="4230672"/>
              <a:ext cx="188574" cy="2622"/>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389B5C4-A79A-2F80-64C9-4E207EF7A3DF}"/>
                </a:ext>
              </a:extLst>
            </p:cNvPr>
            <p:cNvCxnSpPr>
              <a:cxnSpLocks/>
            </p:cNvCxnSpPr>
            <p:nvPr/>
          </p:nvCxnSpPr>
          <p:spPr>
            <a:xfrm>
              <a:off x="4846610" y="4862067"/>
              <a:ext cx="188574" cy="2622"/>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8D0CC3-B5F2-6DE6-2DC0-0FA14DC8D249}"/>
                </a:ext>
              </a:extLst>
            </p:cNvPr>
            <p:cNvCxnSpPr>
              <a:cxnSpLocks/>
            </p:cNvCxnSpPr>
            <p:nvPr/>
          </p:nvCxnSpPr>
          <p:spPr>
            <a:xfrm>
              <a:off x="4834611" y="5463747"/>
              <a:ext cx="188574" cy="2622"/>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2301B2C-6DEC-FEAD-7AB1-997FF27F23A4}"/>
                </a:ext>
              </a:extLst>
            </p:cNvPr>
            <p:cNvCxnSpPr>
              <a:cxnSpLocks/>
            </p:cNvCxnSpPr>
            <p:nvPr/>
          </p:nvCxnSpPr>
          <p:spPr>
            <a:xfrm>
              <a:off x="4847949" y="5965931"/>
              <a:ext cx="188574" cy="2622"/>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83501729-44EE-3A8E-A786-13F33730034C}"/>
              </a:ext>
            </a:extLst>
          </p:cNvPr>
          <p:cNvGrpSpPr/>
          <p:nvPr/>
        </p:nvGrpSpPr>
        <p:grpSpPr>
          <a:xfrm>
            <a:off x="5573999" y="4082620"/>
            <a:ext cx="2707875" cy="2046281"/>
            <a:chOff x="5573999" y="4082620"/>
            <a:chExt cx="2707875" cy="2046281"/>
          </a:xfrm>
        </p:grpSpPr>
        <p:pic>
          <p:nvPicPr>
            <p:cNvPr id="62" name="Picture 61" descr="A picture containing person, person, hairpiece&#10;&#10;Description automatically generated">
              <a:extLst>
                <a:ext uri="{FF2B5EF4-FFF2-40B4-BE49-F238E27FC236}">
                  <a16:creationId xmlns:a16="http://schemas.microsoft.com/office/drawing/2014/main" id="{88896CC4-5D63-CEFB-CA1A-253802114A87}"/>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artisticGlowEdges/>
                      </a14:imgEffect>
                    </a14:imgLayer>
                  </a14:imgProps>
                </a:ext>
                <a:ext uri="{28A0092B-C50C-407E-A947-70E740481C1C}">
                  <a14:useLocalDpi xmlns:a14="http://schemas.microsoft.com/office/drawing/2010/main" val="0"/>
                </a:ext>
              </a:extLst>
            </a:blip>
            <a:srcRect l="27871" t="16542" r="25909" b="29020"/>
            <a:stretch/>
          </p:blipFill>
          <p:spPr>
            <a:xfrm>
              <a:off x="6285645" y="4082620"/>
              <a:ext cx="255866" cy="301348"/>
            </a:xfrm>
            <a:prstGeom prst="rect">
              <a:avLst/>
            </a:prstGeom>
          </p:spPr>
        </p:pic>
        <p:pic>
          <p:nvPicPr>
            <p:cNvPr id="63" name="Picture 62" descr="A person smiling for the camera&#10;&#10;Description automatically generated with medium confidence">
              <a:extLst>
                <a:ext uri="{FF2B5EF4-FFF2-40B4-BE49-F238E27FC236}">
                  <a16:creationId xmlns:a16="http://schemas.microsoft.com/office/drawing/2014/main" id="{8CEB9995-FC8A-6C93-096D-C1CEACA11A2C}"/>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rcRect l="31090" t="13694" r="24681" b="23367"/>
            <a:stretch/>
          </p:blipFill>
          <p:spPr>
            <a:xfrm>
              <a:off x="6285645" y="4683757"/>
              <a:ext cx="267863" cy="298879"/>
            </a:xfrm>
            <a:prstGeom prst="rect">
              <a:avLst/>
            </a:prstGeom>
          </p:spPr>
        </p:pic>
        <p:pic>
          <p:nvPicPr>
            <p:cNvPr id="64" name="Picture 63" descr="A person with red hair&#10;&#10;Description automatically generated with low confidence">
              <a:extLst>
                <a:ext uri="{FF2B5EF4-FFF2-40B4-BE49-F238E27FC236}">
                  <a16:creationId xmlns:a16="http://schemas.microsoft.com/office/drawing/2014/main" id="{C24F268D-633E-4D67-64FB-E05BEE38DBF6}"/>
                </a:ext>
              </a:extLst>
            </p:cNvPr>
            <p:cNvPicPr>
              <a:picLocks noChangeAspect="1"/>
            </p:cNvPicPr>
            <p:nvPr/>
          </p:nvPicPr>
          <p:blipFill rotWithShape="1">
            <a:blip r:embed="rId11">
              <a:grayscl/>
              <a:extLst>
                <a:ext uri="{BEBA8EAE-BF5A-486C-A8C5-ECC9F3942E4B}">
                  <a14:imgProps xmlns:a14="http://schemas.microsoft.com/office/drawing/2010/main">
                    <a14:imgLayer r:embed="rId12">
                      <a14:imgEffect>
                        <a14:artisticGlowEdges/>
                      </a14:imgEffect>
                    </a14:imgLayer>
                  </a14:imgProps>
                </a:ext>
                <a:ext uri="{28A0092B-C50C-407E-A947-70E740481C1C}">
                  <a14:useLocalDpi xmlns:a14="http://schemas.microsoft.com/office/drawing/2010/main" val="0"/>
                </a:ext>
              </a:extLst>
            </a:blip>
            <a:srcRect l="29023" t="18203" r="23889" b="25077"/>
            <a:stretch/>
          </p:blipFill>
          <p:spPr>
            <a:xfrm>
              <a:off x="6285645" y="5280867"/>
              <a:ext cx="255867" cy="308213"/>
            </a:xfrm>
            <a:prstGeom prst="rect">
              <a:avLst/>
            </a:prstGeom>
          </p:spPr>
        </p:pic>
        <p:pic>
          <p:nvPicPr>
            <p:cNvPr id="65" name="Picture 64" descr="A person smiling at the camera&#10;&#10;Description automatically generated with low confidence">
              <a:extLst>
                <a:ext uri="{FF2B5EF4-FFF2-40B4-BE49-F238E27FC236}">
                  <a16:creationId xmlns:a16="http://schemas.microsoft.com/office/drawing/2014/main" id="{23212ABB-0EEA-2BE2-E3A9-F67BF17F2B65}"/>
                </a:ext>
              </a:extLst>
            </p:cNvPr>
            <p:cNvPicPr>
              <a:picLocks noChangeAspect="1"/>
            </p:cNvPicPr>
            <p:nvPr/>
          </p:nvPicPr>
          <p:blipFill rotWithShape="1">
            <a:blip r:embed="rId13">
              <a:grayscl/>
              <a:extLst>
                <a:ext uri="{BEBA8EAE-BF5A-486C-A8C5-ECC9F3942E4B}">
                  <a14:imgProps xmlns:a14="http://schemas.microsoft.com/office/drawing/2010/main">
                    <a14:imgLayer r:embed="rId14">
                      <a14:imgEffect>
                        <a14:artisticGlowEdges/>
                      </a14:imgEffect>
                    </a14:imgLayer>
                  </a14:imgProps>
                </a:ext>
                <a:ext uri="{28A0092B-C50C-407E-A947-70E740481C1C}">
                  <a14:useLocalDpi xmlns:a14="http://schemas.microsoft.com/office/drawing/2010/main" val="0"/>
                </a:ext>
              </a:extLst>
            </a:blip>
            <a:srcRect l="30990" t="24207" r="27998" b="22428"/>
            <a:stretch/>
          </p:blipFill>
          <p:spPr>
            <a:xfrm>
              <a:off x="6267649" y="5807664"/>
              <a:ext cx="267863" cy="321237"/>
            </a:xfrm>
            <a:prstGeom prst="rect">
              <a:avLst/>
            </a:prstGeom>
          </p:spPr>
        </p:pic>
        <p:sp>
          <p:nvSpPr>
            <p:cNvPr id="16" name="Right Brace 15">
              <a:extLst>
                <a:ext uri="{FF2B5EF4-FFF2-40B4-BE49-F238E27FC236}">
                  <a16:creationId xmlns:a16="http://schemas.microsoft.com/office/drawing/2014/main" id="{29140F0D-D122-0D20-3FE1-92314A003028}"/>
                </a:ext>
              </a:extLst>
            </p:cNvPr>
            <p:cNvSpPr/>
            <p:nvPr/>
          </p:nvSpPr>
          <p:spPr>
            <a:xfrm>
              <a:off x="6608147" y="4160519"/>
              <a:ext cx="267863" cy="1968381"/>
            </a:xfrm>
            <a:prstGeom prst="rightBrace">
              <a:avLst>
                <a:gd name="adj1" fmla="val 176173"/>
                <a:gd name="adj2" fmla="val 50000"/>
              </a:avLst>
            </a:prstGeom>
            <a:ln>
              <a:solidFill>
                <a:srgbClr val="214E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46DF43B-F5D3-7071-E9BA-5BBAFF951B29}"/>
                    </a:ext>
                  </a:extLst>
                </p:cNvPr>
                <p:cNvSpPr txBox="1"/>
                <p:nvPr/>
              </p:nvSpPr>
              <p:spPr>
                <a:xfrm>
                  <a:off x="7010377" y="4667185"/>
                  <a:ext cx="1271497" cy="7326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i="1" smtClean="0">
                                <a:latin typeface="Cambria Math" panose="02040503050406030204" pitchFamily="18" charset="0"/>
                              </a:rPr>
                            </m:ctrlPr>
                          </m:dPr>
                          <m:e>
                            <m:m>
                              <m:mPr>
                                <m:mcs>
                                  <m:mc>
                                    <m:mcPr>
                                      <m:count m:val="3"/>
                                      <m:mcJc m:val="center"/>
                                    </m:mcPr>
                                  </m:mc>
                                </m:mcs>
                                <m:ctrlPr>
                                  <a:rPr lang="en-IN" i="1" smtClean="0">
                                    <a:latin typeface="Cambria Math" panose="02040503050406030204" pitchFamily="18" charset="0"/>
                                  </a:rPr>
                                </m:ctrlPr>
                              </m:mPr>
                              <m:mr>
                                <m:e>
                                  <m:r>
                                    <m:rPr>
                                      <m:brk m:alnAt="7"/>
                                    </m:rPr>
                                    <a:rPr lang="en-IN" b="0" i="1" smtClean="0">
                                      <a:latin typeface="Cambria Math" panose="02040503050406030204" pitchFamily="18" charset="0"/>
                                    </a:rPr>
                                    <m:t>0</m:t>
                                  </m:r>
                                  <m:r>
                                    <a:rPr lang="en-IN" b="0" i="1" smtClean="0">
                                      <a:latin typeface="Cambria Math" panose="02040503050406030204" pitchFamily="18" charset="0"/>
                                    </a:rPr>
                                    <m:t>.12</m:t>
                                  </m:r>
                                </m:e>
                                <m:e>
                                  <m:r>
                                    <a:rPr lang="en-IN" i="1" smtClean="0">
                                      <a:latin typeface="Cambria Math" panose="02040503050406030204" pitchFamily="18" charset="0"/>
                                    </a:rPr>
                                    <m:t>⋯</m:t>
                                  </m:r>
                                </m:e>
                                <m:e>
                                  <m:r>
                                    <a:rPr lang="en-IN" b="0" i="1" smtClean="0">
                                      <a:latin typeface="Cambria Math" panose="02040503050406030204" pitchFamily="18" charset="0"/>
                                    </a:rPr>
                                    <m:t>0.26</m:t>
                                  </m:r>
                                </m:e>
                              </m:mr>
                              <m:mr>
                                <m:e>
                                  <m:r>
                                    <a:rPr lang="en-IN" i="1" smtClean="0">
                                      <a:latin typeface="Cambria Math" panose="02040503050406030204" pitchFamily="18" charset="0"/>
                                    </a:rPr>
                                    <m:t>⋮</m:t>
                                  </m:r>
                                </m:e>
                                <m:e>
                                  <m:r>
                                    <a:rPr lang="en-IN" i="1" smtClean="0">
                                      <a:latin typeface="Cambria Math" panose="02040503050406030204" pitchFamily="18" charset="0"/>
                                    </a:rPr>
                                    <m:t>⋱</m:t>
                                  </m:r>
                                </m:e>
                                <m:e>
                                  <m:r>
                                    <a:rPr lang="en-IN" i="1" smtClean="0">
                                      <a:latin typeface="Cambria Math" panose="02040503050406030204" pitchFamily="18" charset="0"/>
                                    </a:rPr>
                                    <m:t>⋮</m:t>
                                  </m:r>
                                </m:e>
                              </m:mr>
                              <m:mr>
                                <m:e>
                                  <m:r>
                                    <a:rPr lang="en-IN" b="0" i="1" smtClean="0">
                                      <a:latin typeface="Cambria Math" panose="02040503050406030204" pitchFamily="18" charset="0"/>
                                    </a:rPr>
                                    <m:t>0.57</m:t>
                                  </m:r>
                                </m:e>
                                <m:e>
                                  <m:r>
                                    <a:rPr lang="en-IN" i="1" smtClean="0">
                                      <a:latin typeface="Cambria Math" panose="02040503050406030204" pitchFamily="18" charset="0"/>
                                    </a:rPr>
                                    <m:t>⋯</m:t>
                                  </m:r>
                                </m:e>
                                <m:e>
                                  <m:r>
                                    <a:rPr lang="en-IN" b="0" i="1" smtClean="0">
                                      <a:latin typeface="Cambria Math" panose="02040503050406030204" pitchFamily="18" charset="0"/>
                                    </a:rPr>
                                    <m:t>0.89</m:t>
                                  </m:r>
                                </m:e>
                              </m:mr>
                            </m:m>
                          </m:e>
                        </m:d>
                      </m:oMath>
                    </m:oMathPara>
                  </a14:m>
                  <a:endParaRPr lang="en-IN" dirty="0"/>
                </a:p>
              </p:txBody>
            </p:sp>
          </mc:Choice>
          <mc:Fallback xmlns="">
            <p:sp>
              <p:nvSpPr>
                <p:cNvPr id="18" name="TextBox 17">
                  <a:extLst>
                    <a:ext uri="{FF2B5EF4-FFF2-40B4-BE49-F238E27FC236}">
                      <a16:creationId xmlns:a16="http://schemas.microsoft.com/office/drawing/2014/main" id="{346DF43B-F5D3-7071-E9BA-5BBAFF951B29}"/>
                    </a:ext>
                  </a:extLst>
                </p:cNvPr>
                <p:cNvSpPr txBox="1">
                  <a:spLocks noRot="1" noChangeAspect="1" noMove="1" noResize="1" noEditPoints="1" noAdjustHandles="1" noChangeArrowheads="1" noChangeShapeType="1" noTextEdit="1"/>
                </p:cNvSpPr>
                <p:nvPr/>
              </p:nvSpPr>
              <p:spPr>
                <a:xfrm>
                  <a:off x="7010377" y="4667185"/>
                  <a:ext cx="1271497" cy="732636"/>
                </a:xfrm>
                <a:prstGeom prst="rect">
                  <a:avLst/>
                </a:prstGeom>
                <a:blipFill>
                  <a:blip r:embed="rId18"/>
                  <a:stretch>
                    <a:fillRect r="-31100"/>
                  </a:stretch>
                </a:blipFill>
              </p:spPr>
              <p:txBody>
                <a:bodyPr/>
                <a:lstStyle/>
                <a:p>
                  <a:r>
                    <a:rPr lang="en-IN">
                      <a:noFill/>
                    </a:rPr>
                    <a:t> </a:t>
                  </a:r>
                </a:p>
              </p:txBody>
            </p:sp>
          </mc:Fallback>
        </mc:AlternateContent>
        <p:cxnSp>
          <p:nvCxnSpPr>
            <p:cNvPr id="60" name="Straight Arrow Connector 59">
              <a:extLst>
                <a:ext uri="{FF2B5EF4-FFF2-40B4-BE49-F238E27FC236}">
                  <a16:creationId xmlns:a16="http://schemas.microsoft.com/office/drawing/2014/main" id="{0191ECF5-01EB-8B6A-AC2D-5533A51C263A}"/>
                </a:ext>
              </a:extLst>
            </p:cNvPr>
            <p:cNvCxnSpPr>
              <a:cxnSpLocks/>
            </p:cNvCxnSpPr>
            <p:nvPr/>
          </p:nvCxnSpPr>
          <p:spPr>
            <a:xfrm>
              <a:off x="5581374" y="4239869"/>
              <a:ext cx="612880"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F2CD9C8-E5D7-7D66-F49C-7CF6DCF4DC40}"/>
                </a:ext>
              </a:extLst>
            </p:cNvPr>
            <p:cNvCxnSpPr>
              <a:cxnSpLocks/>
            </p:cNvCxnSpPr>
            <p:nvPr/>
          </p:nvCxnSpPr>
          <p:spPr>
            <a:xfrm>
              <a:off x="5573999" y="4809019"/>
              <a:ext cx="612880"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2D5137D-9EBD-D0BC-5DBE-4BDC36864D77}"/>
                </a:ext>
              </a:extLst>
            </p:cNvPr>
            <p:cNvCxnSpPr>
              <a:cxnSpLocks/>
            </p:cNvCxnSpPr>
            <p:nvPr/>
          </p:nvCxnSpPr>
          <p:spPr>
            <a:xfrm>
              <a:off x="5573999" y="5444793"/>
              <a:ext cx="612880"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D88FC79-DFC8-ADDB-9279-61C0FE241AD6}"/>
                </a:ext>
              </a:extLst>
            </p:cNvPr>
            <p:cNvCxnSpPr>
              <a:cxnSpLocks/>
            </p:cNvCxnSpPr>
            <p:nvPr/>
          </p:nvCxnSpPr>
          <p:spPr>
            <a:xfrm>
              <a:off x="5587778" y="5965931"/>
              <a:ext cx="612880"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A59AD02-D49C-08CD-B909-5D17831F0911}"/>
              </a:ext>
            </a:extLst>
          </p:cNvPr>
          <p:cNvGrpSpPr/>
          <p:nvPr/>
        </p:nvGrpSpPr>
        <p:grpSpPr>
          <a:xfrm>
            <a:off x="694355" y="2018551"/>
            <a:ext cx="1171113" cy="1069451"/>
            <a:chOff x="838200" y="1997476"/>
            <a:chExt cx="1171113" cy="1069451"/>
          </a:xfrm>
          <a:solidFill>
            <a:schemeClr val="bg1">
              <a:lumMod val="95000"/>
            </a:schemeClr>
          </a:solidFill>
        </p:grpSpPr>
        <p:sp>
          <p:nvSpPr>
            <p:cNvPr id="36" name="Rectangle: Rounded Corners 35">
              <a:extLst>
                <a:ext uri="{FF2B5EF4-FFF2-40B4-BE49-F238E27FC236}">
                  <a16:creationId xmlns:a16="http://schemas.microsoft.com/office/drawing/2014/main" id="{31E561FB-50B3-709F-B561-FFBD041151B5}"/>
                </a:ext>
              </a:extLst>
            </p:cNvPr>
            <p:cNvSpPr/>
            <p:nvPr/>
          </p:nvSpPr>
          <p:spPr>
            <a:xfrm>
              <a:off x="838200" y="1997476"/>
              <a:ext cx="910701" cy="844550"/>
            </a:xfrm>
            <a:prstGeom prst="roundRect">
              <a:avLst>
                <a:gd name="adj" fmla="val 6562"/>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266D03D0-D3A1-2E30-042D-48619429BC33}"/>
                </a:ext>
              </a:extLst>
            </p:cNvPr>
            <p:cNvSpPr/>
            <p:nvPr/>
          </p:nvSpPr>
          <p:spPr>
            <a:xfrm>
              <a:off x="946212" y="2069977"/>
              <a:ext cx="910701" cy="844550"/>
            </a:xfrm>
            <a:prstGeom prst="roundRect">
              <a:avLst>
                <a:gd name="adj" fmla="val 6562"/>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Rounded Corners 60">
              <a:extLst>
                <a:ext uri="{FF2B5EF4-FFF2-40B4-BE49-F238E27FC236}">
                  <a16:creationId xmlns:a16="http://schemas.microsoft.com/office/drawing/2014/main" id="{14607B88-0A44-1833-925F-7A23CAE4CA82}"/>
                </a:ext>
              </a:extLst>
            </p:cNvPr>
            <p:cNvSpPr/>
            <p:nvPr/>
          </p:nvSpPr>
          <p:spPr>
            <a:xfrm>
              <a:off x="1098612" y="2222377"/>
              <a:ext cx="910701" cy="844550"/>
            </a:xfrm>
            <a:prstGeom prst="roundRect">
              <a:avLst>
                <a:gd name="adj" fmla="val 5840"/>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66" name="Rectangle: Rounded Corners 65">
            <a:extLst>
              <a:ext uri="{FF2B5EF4-FFF2-40B4-BE49-F238E27FC236}">
                <a16:creationId xmlns:a16="http://schemas.microsoft.com/office/drawing/2014/main" id="{5AFD2DFE-F0CF-341E-52F6-A10AED227E3D}"/>
              </a:ext>
            </a:extLst>
          </p:cNvPr>
          <p:cNvSpPr/>
          <p:nvPr/>
        </p:nvSpPr>
        <p:spPr>
          <a:xfrm>
            <a:off x="2542760" y="2093704"/>
            <a:ext cx="1251751" cy="994298"/>
          </a:xfrm>
          <a:prstGeom prst="roundRect">
            <a:avLst>
              <a:gd name="adj" fmla="val 8697"/>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Detect Face</a:t>
            </a:r>
          </a:p>
        </p:txBody>
      </p:sp>
      <p:sp>
        <p:nvSpPr>
          <p:cNvPr id="67" name="Rectangle: Rounded Corners 66">
            <a:extLst>
              <a:ext uri="{FF2B5EF4-FFF2-40B4-BE49-F238E27FC236}">
                <a16:creationId xmlns:a16="http://schemas.microsoft.com/office/drawing/2014/main" id="{8345CD2A-4C36-FECC-4FDF-F736827651EF}"/>
              </a:ext>
            </a:extLst>
          </p:cNvPr>
          <p:cNvSpPr/>
          <p:nvPr/>
        </p:nvSpPr>
        <p:spPr>
          <a:xfrm>
            <a:off x="4236546" y="2093704"/>
            <a:ext cx="1330542" cy="994298"/>
          </a:xfrm>
          <a:prstGeom prst="roundRect">
            <a:avLst>
              <a:gd name="adj" fmla="val 8697"/>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Structure Images</a:t>
            </a:r>
          </a:p>
          <a:p>
            <a:pPr algn="ctr"/>
            <a:r>
              <a:rPr lang="en-IN" sz="1400" dirty="0">
                <a:solidFill>
                  <a:schemeClr val="tx1"/>
                </a:solidFill>
              </a:rPr>
              <a:t>&amp; Labelling</a:t>
            </a:r>
          </a:p>
        </p:txBody>
      </p:sp>
      <p:sp>
        <p:nvSpPr>
          <p:cNvPr id="68" name="Rectangle: Rounded Corners 67">
            <a:extLst>
              <a:ext uri="{FF2B5EF4-FFF2-40B4-BE49-F238E27FC236}">
                <a16:creationId xmlns:a16="http://schemas.microsoft.com/office/drawing/2014/main" id="{E4155956-842A-B504-E80B-1B8CFE948436}"/>
              </a:ext>
            </a:extLst>
          </p:cNvPr>
          <p:cNvSpPr/>
          <p:nvPr/>
        </p:nvSpPr>
        <p:spPr>
          <a:xfrm>
            <a:off x="5987849" y="2091052"/>
            <a:ext cx="1330543" cy="994298"/>
          </a:xfrm>
          <a:prstGeom prst="roundRect">
            <a:avLst>
              <a:gd name="adj" fmla="val 10536"/>
            </a:avLst>
          </a:prstGeom>
          <a:solidFill>
            <a:srgbClr val="F68223"/>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Extract Features</a:t>
            </a:r>
          </a:p>
        </p:txBody>
      </p:sp>
      <p:pic>
        <p:nvPicPr>
          <p:cNvPr id="75" name="Graphic 74" descr="Left Brain with solid fill">
            <a:extLst>
              <a:ext uri="{FF2B5EF4-FFF2-40B4-BE49-F238E27FC236}">
                <a16:creationId xmlns:a16="http://schemas.microsoft.com/office/drawing/2014/main" id="{83495E03-A1C1-041F-07E0-DD7E13E6E8B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363739" y="2170976"/>
            <a:ext cx="1090474" cy="1090474"/>
          </a:xfrm>
          <a:prstGeom prst="rect">
            <a:avLst/>
          </a:prstGeom>
        </p:spPr>
      </p:pic>
      <p:sp>
        <p:nvSpPr>
          <p:cNvPr id="76" name="TextBox 75">
            <a:extLst>
              <a:ext uri="{FF2B5EF4-FFF2-40B4-BE49-F238E27FC236}">
                <a16:creationId xmlns:a16="http://schemas.microsoft.com/office/drawing/2014/main" id="{310B9015-0F25-700C-E9C8-9945CD0320BE}"/>
              </a:ext>
            </a:extLst>
          </p:cNvPr>
          <p:cNvSpPr txBox="1"/>
          <p:nvPr/>
        </p:nvSpPr>
        <p:spPr>
          <a:xfrm>
            <a:off x="7856324" y="1709311"/>
            <a:ext cx="2105303" cy="461665"/>
          </a:xfrm>
          <a:prstGeom prst="rect">
            <a:avLst/>
          </a:prstGeom>
          <a:noFill/>
        </p:spPr>
        <p:txBody>
          <a:bodyPr wrap="square" rtlCol="0">
            <a:spAutoFit/>
          </a:bodyPr>
          <a:lstStyle/>
          <a:p>
            <a:pPr algn="ctr"/>
            <a:r>
              <a:rPr lang="en-IN" sz="1200" b="1" dirty="0"/>
              <a:t>Train </a:t>
            </a:r>
          </a:p>
          <a:p>
            <a:pPr algn="ctr"/>
            <a:r>
              <a:rPr lang="en-IN" sz="1200" b="1" dirty="0"/>
              <a:t>Machine Learning Model</a:t>
            </a:r>
          </a:p>
        </p:txBody>
      </p:sp>
      <p:pic>
        <p:nvPicPr>
          <p:cNvPr id="77" name="Graphic 76" descr="Mop and bucket with solid fill">
            <a:extLst>
              <a:ext uri="{FF2B5EF4-FFF2-40B4-BE49-F238E27FC236}">
                <a16:creationId xmlns:a16="http://schemas.microsoft.com/office/drawing/2014/main" id="{63976A14-DA40-BBAF-036D-86C6C9C520B5}"/>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5694" t="48937" r="45162"/>
          <a:stretch/>
        </p:blipFill>
        <p:spPr>
          <a:xfrm>
            <a:off x="10464143" y="2205032"/>
            <a:ext cx="958602" cy="996048"/>
          </a:xfrm>
          <a:prstGeom prst="rect">
            <a:avLst/>
          </a:prstGeom>
        </p:spPr>
      </p:pic>
      <p:cxnSp>
        <p:nvCxnSpPr>
          <p:cNvPr id="78" name="Straight Arrow Connector 77">
            <a:extLst>
              <a:ext uri="{FF2B5EF4-FFF2-40B4-BE49-F238E27FC236}">
                <a16:creationId xmlns:a16="http://schemas.microsoft.com/office/drawing/2014/main" id="{7C864DF5-7DE2-B50D-279B-CD1A68BC4D6B}"/>
              </a:ext>
            </a:extLst>
          </p:cNvPr>
          <p:cNvCxnSpPr/>
          <p:nvPr/>
        </p:nvCxnSpPr>
        <p:spPr>
          <a:xfrm>
            <a:off x="2048940" y="2669247"/>
            <a:ext cx="355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2C56DB2-CDB3-AE26-FF1D-C33FFCC0F6FE}"/>
              </a:ext>
            </a:extLst>
          </p:cNvPr>
          <p:cNvCxnSpPr/>
          <p:nvPr/>
        </p:nvCxnSpPr>
        <p:spPr>
          <a:xfrm>
            <a:off x="3794511" y="2661849"/>
            <a:ext cx="355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B7B8A1E-3D62-3ABA-23F9-481E2EF3D938}"/>
              </a:ext>
            </a:extLst>
          </p:cNvPr>
          <p:cNvCxnSpPr/>
          <p:nvPr/>
        </p:nvCxnSpPr>
        <p:spPr>
          <a:xfrm>
            <a:off x="5567088" y="2655930"/>
            <a:ext cx="355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A16F7419-3E76-A175-217A-E9F393F58DD1}"/>
              </a:ext>
            </a:extLst>
          </p:cNvPr>
          <p:cNvCxnSpPr>
            <a:cxnSpLocks/>
          </p:cNvCxnSpPr>
          <p:nvPr/>
        </p:nvCxnSpPr>
        <p:spPr>
          <a:xfrm>
            <a:off x="7365369" y="2655930"/>
            <a:ext cx="7914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A4FD748-5D92-DAD2-6AFA-AB1A3E94D74F}"/>
              </a:ext>
            </a:extLst>
          </p:cNvPr>
          <p:cNvCxnSpPr>
            <a:cxnSpLocks/>
          </p:cNvCxnSpPr>
          <p:nvPr/>
        </p:nvCxnSpPr>
        <p:spPr>
          <a:xfrm>
            <a:off x="9454213" y="2665727"/>
            <a:ext cx="7914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355CF2C2-289D-0683-4274-4F6B6D6E6BC8}"/>
              </a:ext>
            </a:extLst>
          </p:cNvPr>
          <p:cNvSpPr txBox="1"/>
          <p:nvPr/>
        </p:nvSpPr>
        <p:spPr>
          <a:xfrm>
            <a:off x="9884408" y="1830673"/>
            <a:ext cx="2105303" cy="276999"/>
          </a:xfrm>
          <a:prstGeom prst="rect">
            <a:avLst/>
          </a:prstGeom>
          <a:noFill/>
        </p:spPr>
        <p:txBody>
          <a:bodyPr wrap="square" rtlCol="0">
            <a:spAutoFit/>
          </a:bodyPr>
          <a:lstStyle/>
          <a:p>
            <a:pPr algn="ctr"/>
            <a:r>
              <a:rPr lang="en-IN" sz="1200" b="1" dirty="0"/>
              <a:t>Save ML model</a:t>
            </a:r>
          </a:p>
        </p:txBody>
      </p:sp>
      <p:sp>
        <p:nvSpPr>
          <p:cNvPr id="84" name="TextBox 83">
            <a:extLst>
              <a:ext uri="{FF2B5EF4-FFF2-40B4-BE49-F238E27FC236}">
                <a16:creationId xmlns:a16="http://schemas.microsoft.com/office/drawing/2014/main" id="{636A4966-0EB9-7070-624A-65E1DC28496A}"/>
              </a:ext>
            </a:extLst>
          </p:cNvPr>
          <p:cNvSpPr txBox="1"/>
          <p:nvPr/>
        </p:nvSpPr>
        <p:spPr>
          <a:xfrm>
            <a:off x="2465264" y="3192383"/>
            <a:ext cx="1684354" cy="707886"/>
          </a:xfrm>
          <a:prstGeom prst="rect">
            <a:avLst/>
          </a:prstGeom>
          <a:noFill/>
        </p:spPr>
        <p:txBody>
          <a:bodyPr wrap="square" rtlCol="0">
            <a:spAutoFit/>
          </a:bodyPr>
          <a:lstStyle/>
          <a:p>
            <a:r>
              <a:rPr lang="en-IN" sz="1000" dirty="0"/>
              <a:t>► Detect Faces using</a:t>
            </a:r>
          </a:p>
          <a:p>
            <a:r>
              <a:rPr lang="en-IN" sz="1000" dirty="0"/>
              <a:t> </a:t>
            </a:r>
            <a:r>
              <a:rPr lang="en-IN" sz="1000" i="1" dirty="0" err="1"/>
              <a:t>Haar</a:t>
            </a:r>
            <a:r>
              <a:rPr lang="en-IN" sz="1000" i="1" dirty="0"/>
              <a:t> Cascade Classifier</a:t>
            </a:r>
          </a:p>
          <a:p>
            <a:r>
              <a:rPr lang="en-IN" sz="1000" dirty="0"/>
              <a:t>► Crop Faces from Images</a:t>
            </a:r>
          </a:p>
          <a:p>
            <a:r>
              <a:rPr lang="en-IN" sz="1000" dirty="0"/>
              <a:t>► Label Each Image</a:t>
            </a:r>
          </a:p>
        </p:txBody>
      </p:sp>
      <p:sp>
        <p:nvSpPr>
          <p:cNvPr id="85" name="TextBox 84">
            <a:extLst>
              <a:ext uri="{FF2B5EF4-FFF2-40B4-BE49-F238E27FC236}">
                <a16:creationId xmlns:a16="http://schemas.microsoft.com/office/drawing/2014/main" id="{E5E944CD-5C05-A591-50AB-AAF21293F470}"/>
              </a:ext>
            </a:extLst>
          </p:cNvPr>
          <p:cNvSpPr txBox="1"/>
          <p:nvPr/>
        </p:nvSpPr>
        <p:spPr>
          <a:xfrm>
            <a:off x="4181799" y="3192383"/>
            <a:ext cx="1684354" cy="1015663"/>
          </a:xfrm>
          <a:prstGeom prst="rect">
            <a:avLst/>
          </a:prstGeom>
          <a:noFill/>
        </p:spPr>
        <p:txBody>
          <a:bodyPr wrap="square" rtlCol="0">
            <a:spAutoFit/>
          </a:bodyPr>
          <a:lstStyle/>
          <a:p>
            <a:r>
              <a:rPr lang="en-IN" sz="1000" dirty="0"/>
              <a:t>► Unstructured dimension of cropped images to structured image dimension</a:t>
            </a:r>
          </a:p>
          <a:p>
            <a:r>
              <a:rPr lang="en-IN" sz="1000" dirty="0"/>
              <a:t>► OpenCV resize module to make structure</a:t>
            </a:r>
          </a:p>
        </p:txBody>
      </p:sp>
      <p:sp>
        <p:nvSpPr>
          <p:cNvPr id="86" name="TextBox 85">
            <a:extLst>
              <a:ext uri="{FF2B5EF4-FFF2-40B4-BE49-F238E27FC236}">
                <a16:creationId xmlns:a16="http://schemas.microsoft.com/office/drawing/2014/main" id="{2A5B9E0C-6161-59D0-8319-890C1F333B20}"/>
              </a:ext>
            </a:extLst>
          </p:cNvPr>
          <p:cNvSpPr txBox="1"/>
          <p:nvPr/>
        </p:nvSpPr>
        <p:spPr>
          <a:xfrm>
            <a:off x="5931807" y="3171667"/>
            <a:ext cx="1684354" cy="553998"/>
          </a:xfrm>
          <a:prstGeom prst="rect">
            <a:avLst/>
          </a:prstGeom>
          <a:noFill/>
        </p:spPr>
        <p:txBody>
          <a:bodyPr wrap="square" rtlCol="0">
            <a:spAutoFit/>
          </a:bodyPr>
          <a:lstStyle/>
          <a:p>
            <a:r>
              <a:rPr lang="en-IN" sz="1000" dirty="0"/>
              <a:t>► Eigen Faces</a:t>
            </a:r>
          </a:p>
          <a:p>
            <a:r>
              <a:rPr lang="en-IN" sz="1000" dirty="0"/>
              <a:t>► Use PCA to extract features from Faces.</a:t>
            </a:r>
          </a:p>
        </p:txBody>
      </p:sp>
      <p:sp>
        <p:nvSpPr>
          <p:cNvPr id="87" name="TextBox 86">
            <a:extLst>
              <a:ext uri="{FF2B5EF4-FFF2-40B4-BE49-F238E27FC236}">
                <a16:creationId xmlns:a16="http://schemas.microsoft.com/office/drawing/2014/main" id="{D1A76FD2-0E8B-8E73-365B-14F30509A391}"/>
              </a:ext>
            </a:extLst>
          </p:cNvPr>
          <p:cNvSpPr txBox="1"/>
          <p:nvPr/>
        </p:nvSpPr>
        <p:spPr>
          <a:xfrm>
            <a:off x="738743" y="1644895"/>
            <a:ext cx="1160664" cy="276999"/>
          </a:xfrm>
          <a:prstGeom prst="rect">
            <a:avLst/>
          </a:prstGeom>
          <a:noFill/>
        </p:spPr>
        <p:txBody>
          <a:bodyPr wrap="square" rtlCol="0">
            <a:spAutoFit/>
          </a:bodyPr>
          <a:lstStyle/>
          <a:p>
            <a:r>
              <a:rPr lang="en-IN" sz="1200" b="1" dirty="0"/>
              <a:t>Images Data</a:t>
            </a:r>
          </a:p>
        </p:txBody>
      </p:sp>
      <p:sp>
        <p:nvSpPr>
          <p:cNvPr id="88" name="Right Brace 87">
            <a:extLst>
              <a:ext uri="{FF2B5EF4-FFF2-40B4-BE49-F238E27FC236}">
                <a16:creationId xmlns:a16="http://schemas.microsoft.com/office/drawing/2014/main" id="{93BEE04B-049D-352A-5024-96DD82B27940}"/>
              </a:ext>
            </a:extLst>
          </p:cNvPr>
          <p:cNvSpPr/>
          <p:nvPr/>
        </p:nvSpPr>
        <p:spPr>
          <a:xfrm rot="16200000">
            <a:off x="4731390" y="-548144"/>
            <a:ext cx="403736" cy="4770269"/>
          </a:xfrm>
          <a:prstGeom prst="rightBrace">
            <a:avLst>
              <a:gd name="adj1" fmla="val 54257"/>
              <a:gd name="adj2" fmla="val 50000"/>
            </a:avLst>
          </a:prstGeom>
          <a:ln w="19050">
            <a:solidFill>
              <a:srgbClr val="F6822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9" name="TextBox 88">
            <a:extLst>
              <a:ext uri="{FF2B5EF4-FFF2-40B4-BE49-F238E27FC236}">
                <a16:creationId xmlns:a16="http://schemas.microsoft.com/office/drawing/2014/main" id="{D404853A-B170-5515-CB1B-887FAB48C4FB}"/>
              </a:ext>
            </a:extLst>
          </p:cNvPr>
          <p:cNvSpPr txBox="1"/>
          <p:nvPr/>
        </p:nvSpPr>
        <p:spPr>
          <a:xfrm>
            <a:off x="4236546" y="1352131"/>
            <a:ext cx="1580038" cy="276999"/>
          </a:xfrm>
          <a:prstGeom prst="rect">
            <a:avLst/>
          </a:prstGeom>
          <a:noFill/>
        </p:spPr>
        <p:txBody>
          <a:bodyPr wrap="square" rtlCol="0">
            <a:spAutoFit/>
          </a:bodyPr>
          <a:lstStyle/>
          <a:p>
            <a:r>
              <a:rPr lang="en-IN" sz="1200" b="1" dirty="0"/>
              <a:t>Data Pre-processing</a:t>
            </a:r>
          </a:p>
        </p:txBody>
      </p:sp>
      <p:pic>
        <p:nvPicPr>
          <p:cNvPr id="90" name="Graphic 89">
            <a:extLst>
              <a:ext uri="{FF2B5EF4-FFF2-40B4-BE49-F238E27FC236}">
                <a16:creationId xmlns:a16="http://schemas.microsoft.com/office/drawing/2014/main" id="{B12BB673-4FB1-17F7-4E6A-16C7C792399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0" y="1"/>
            <a:ext cx="12191999" cy="1104900"/>
          </a:xfrm>
          <a:prstGeom prst="rect">
            <a:avLst/>
          </a:prstGeom>
        </p:spPr>
      </p:pic>
      <p:sp>
        <p:nvSpPr>
          <p:cNvPr id="91" name="TextBox 90">
            <a:extLst>
              <a:ext uri="{FF2B5EF4-FFF2-40B4-BE49-F238E27FC236}">
                <a16:creationId xmlns:a16="http://schemas.microsoft.com/office/drawing/2014/main" id="{BF10097D-E55C-A00B-03AB-857B09F6C0B4}"/>
              </a:ext>
            </a:extLst>
          </p:cNvPr>
          <p:cNvSpPr txBox="1"/>
          <p:nvPr/>
        </p:nvSpPr>
        <p:spPr>
          <a:xfrm>
            <a:off x="504824" y="260063"/>
            <a:ext cx="5591176" cy="584775"/>
          </a:xfrm>
          <a:prstGeom prst="rect">
            <a:avLst/>
          </a:prstGeom>
          <a:noFill/>
        </p:spPr>
        <p:txBody>
          <a:bodyPr wrap="square">
            <a:spAutoFit/>
          </a:bodyPr>
          <a:lstStyle/>
          <a:p>
            <a:r>
              <a:rPr lang="en-US" sz="3200" b="1" dirty="0">
                <a:solidFill>
                  <a:srgbClr val="FFEDCC"/>
                </a:solidFill>
                <a:latin typeface="Montserrat" pitchFamily="2" charset="0"/>
              </a:rPr>
              <a:t>Training Flow</a:t>
            </a:r>
            <a:endParaRPr lang="en-US" sz="3200" dirty="0"/>
          </a:p>
        </p:txBody>
      </p:sp>
    </p:spTree>
    <p:extLst>
      <p:ext uri="{BB962C8B-B14F-4D97-AF65-F5344CB8AC3E}">
        <p14:creationId xmlns:p14="http://schemas.microsoft.com/office/powerpoint/2010/main" val="3844606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left)">
                                      <p:cBhvr>
                                        <p:cTn id="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with red hair&#10;&#10;Description automatically generated with low confidence">
            <a:extLst>
              <a:ext uri="{FF2B5EF4-FFF2-40B4-BE49-F238E27FC236}">
                <a16:creationId xmlns:a16="http://schemas.microsoft.com/office/drawing/2014/main" id="{95941C2D-9EF0-C32A-BDB5-1A852344F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123" y="5161417"/>
            <a:ext cx="570294" cy="570294"/>
          </a:xfrm>
          <a:prstGeom prst="rect">
            <a:avLst/>
          </a:prstGeom>
        </p:spPr>
      </p:pic>
      <p:pic>
        <p:nvPicPr>
          <p:cNvPr id="13" name="Picture 12" descr="A picture containing person, person, hairpiece&#10;&#10;Description automatically generated">
            <a:extLst>
              <a:ext uri="{FF2B5EF4-FFF2-40B4-BE49-F238E27FC236}">
                <a16:creationId xmlns:a16="http://schemas.microsoft.com/office/drawing/2014/main" id="{EE794EB6-CE96-52D7-50EC-11FDAAD5D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120" y="4061870"/>
            <a:ext cx="510951" cy="510951"/>
          </a:xfrm>
          <a:prstGeom prst="rect">
            <a:avLst/>
          </a:prstGeom>
        </p:spPr>
      </p:pic>
      <p:pic>
        <p:nvPicPr>
          <p:cNvPr id="34" name="Picture 33" descr="A person smiling for the camera&#10;&#10;Description automatically generated with medium confidence">
            <a:extLst>
              <a:ext uri="{FF2B5EF4-FFF2-40B4-BE49-F238E27FC236}">
                <a16:creationId xmlns:a16="http://schemas.microsoft.com/office/drawing/2014/main" id="{399C10E4-6189-09A8-AFF0-DCDB5431A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120" y="4559051"/>
            <a:ext cx="619222" cy="619222"/>
          </a:xfrm>
          <a:prstGeom prst="rect">
            <a:avLst/>
          </a:prstGeom>
        </p:spPr>
      </p:pic>
      <p:pic>
        <p:nvPicPr>
          <p:cNvPr id="39" name="Picture 38" descr="A person smiling at the camera&#10;&#10;Description automatically generated with low confidence">
            <a:extLst>
              <a:ext uri="{FF2B5EF4-FFF2-40B4-BE49-F238E27FC236}">
                <a16:creationId xmlns:a16="http://schemas.microsoft.com/office/drawing/2014/main" id="{CD582288-7696-6DF8-7C10-736FD61B8C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123" y="5770520"/>
            <a:ext cx="510951" cy="510951"/>
          </a:xfrm>
          <a:prstGeom prst="rect">
            <a:avLst/>
          </a:prstGeom>
        </p:spPr>
      </p:pic>
      <p:grpSp>
        <p:nvGrpSpPr>
          <p:cNvPr id="3" name="Group 2">
            <a:extLst>
              <a:ext uri="{FF2B5EF4-FFF2-40B4-BE49-F238E27FC236}">
                <a16:creationId xmlns:a16="http://schemas.microsoft.com/office/drawing/2014/main" id="{788DA08D-C79E-6759-C36B-7BC8EC555C54}"/>
              </a:ext>
            </a:extLst>
          </p:cNvPr>
          <p:cNvGrpSpPr/>
          <p:nvPr/>
        </p:nvGrpSpPr>
        <p:grpSpPr>
          <a:xfrm>
            <a:off x="1727353" y="4088299"/>
            <a:ext cx="1601773" cy="2155715"/>
            <a:chOff x="1727353" y="4088299"/>
            <a:chExt cx="1601773" cy="2155715"/>
          </a:xfrm>
        </p:grpSpPr>
        <p:pic>
          <p:nvPicPr>
            <p:cNvPr id="33" name="Picture 32" descr="A picture containing person, person, hairpiece&#10;&#10;Description automatically generated">
              <a:extLst>
                <a:ext uri="{FF2B5EF4-FFF2-40B4-BE49-F238E27FC236}">
                  <a16:creationId xmlns:a16="http://schemas.microsoft.com/office/drawing/2014/main" id="{035B0D9C-D03D-3F54-6AFE-017E5B7896B4}"/>
                </a:ext>
              </a:extLst>
            </p:cNvPr>
            <p:cNvPicPr>
              <a:picLocks noChangeAspect="1"/>
            </p:cNvPicPr>
            <p:nvPr/>
          </p:nvPicPr>
          <p:blipFill rotWithShape="1">
            <a:blip r:embed="rId3">
              <a:extLst>
                <a:ext uri="{28A0092B-C50C-407E-A947-70E740481C1C}">
                  <a14:useLocalDpi xmlns:a14="http://schemas.microsoft.com/office/drawing/2010/main" val="0"/>
                </a:ext>
              </a:extLst>
            </a:blip>
            <a:srcRect l="27871" t="16542" r="25909" b="29020"/>
            <a:stretch/>
          </p:blipFill>
          <p:spPr>
            <a:xfrm>
              <a:off x="2959094" y="4088299"/>
              <a:ext cx="255866" cy="301348"/>
            </a:xfrm>
            <a:prstGeom prst="rect">
              <a:avLst/>
            </a:prstGeom>
          </p:spPr>
        </p:pic>
        <p:pic>
          <p:nvPicPr>
            <p:cNvPr id="35" name="Picture 34" descr="A person smiling for the camera&#10;&#10;Description automatically generated with medium confidence">
              <a:extLst>
                <a:ext uri="{FF2B5EF4-FFF2-40B4-BE49-F238E27FC236}">
                  <a16:creationId xmlns:a16="http://schemas.microsoft.com/office/drawing/2014/main" id="{14DB0D2D-6552-1E8C-5FA4-37EB3778BC79}"/>
                </a:ext>
              </a:extLst>
            </p:cNvPr>
            <p:cNvPicPr>
              <a:picLocks noChangeAspect="1"/>
            </p:cNvPicPr>
            <p:nvPr/>
          </p:nvPicPr>
          <p:blipFill rotWithShape="1">
            <a:blip r:embed="rId4">
              <a:extLst>
                <a:ext uri="{28A0092B-C50C-407E-A947-70E740481C1C}">
                  <a14:useLocalDpi xmlns:a14="http://schemas.microsoft.com/office/drawing/2010/main" val="0"/>
                </a:ext>
              </a:extLst>
            </a:blip>
            <a:srcRect l="31090" t="13694" r="24681" b="23367"/>
            <a:stretch/>
          </p:blipFill>
          <p:spPr>
            <a:xfrm>
              <a:off x="2976278" y="4592950"/>
              <a:ext cx="255866" cy="364106"/>
            </a:xfrm>
            <a:prstGeom prst="rect">
              <a:avLst/>
            </a:prstGeom>
          </p:spPr>
        </p:pic>
        <p:pic>
          <p:nvPicPr>
            <p:cNvPr id="37" name="Picture 36" descr="A person smiling at the camera&#10;&#10;Description automatically generated with low confidence">
              <a:extLst>
                <a:ext uri="{FF2B5EF4-FFF2-40B4-BE49-F238E27FC236}">
                  <a16:creationId xmlns:a16="http://schemas.microsoft.com/office/drawing/2014/main" id="{6230D44C-0F03-1460-3316-A8EA04243D15}"/>
                </a:ext>
              </a:extLst>
            </p:cNvPr>
            <p:cNvPicPr>
              <a:picLocks noChangeAspect="1"/>
            </p:cNvPicPr>
            <p:nvPr/>
          </p:nvPicPr>
          <p:blipFill rotWithShape="1">
            <a:blip r:embed="rId5">
              <a:extLst>
                <a:ext uri="{28A0092B-C50C-407E-A947-70E740481C1C}">
                  <a14:useLocalDpi xmlns:a14="http://schemas.microsoft.com/office/drawing/2010/main" val="0"/>
                </a:ext>
              </a:extLst>
            </a:blip>
            <a:srcRect l="30990" t="24207" r="27998" b="22428"/>
            <a:stretch/>
          </p:blipFill>
          <p:spPr>
            <a:xfrm>
              <a:off x="2959094" y="5762522"/>
              <a:ext cx="370032" cy="481492"/>
            </a:xfrm>
            <a:prstGeom prst="rect">
              <a:avLst/>
            </a:prstGeom>
          </p:spPr>
        </p:pic>
        <p:pic>
          <p:nvPicPr>
            <p:cNvPr id="38" name="Picture 37" descr="A person with red hair&#10;&#10;Description automatically generated with low confidence">
              <a:extLst>
                <a:ext uri="{FF2B5EF4-FFF2-40B4-BE49-F238E27FC236}">
                  <a16:creationId xmlns:a16="http://schemas.microsoft.com/office/drawing/2014/main" id="{FFD0BE80-7D7B-7FE5-31D8-54A20CFC1F3A}"/>
                </a:ext>
              </a:extLst>
            </p:cNvPr>
            <p:cNvPicPr>
              <a:picLocks noChangeAspect="1"/>
            </p:cNvPicPr>
            <p:nvPr/>
          </p:nvPicPr>
          <p:blipFill rotWithShape="1">
            <a:blip r:embed="rId2">
              <a:extLst>
                <a:ext uri="{28A0092B-C50C-407E-A947-70E740481C1C}">
                  <a14:useLocalDpi xmlns:a14="http://schemas.microsoft.com/office/drawing/2010/main" val="0"/>
                </a:ext>
              </a:extLst>
            </a:blip>
            <a:srcRect l="29023" t="18203" r="23889" b="25077"/>
            <a:stretch/>
          </p:blipFill>
          <p:spPr>
            <a:xfrm>
              <a:off x="2952747" y="5178272"/>
              <a:ext cx="376379" cy="453379"/>
            </a:xfrm>
            <a:prstGeom prst="rect">
              <a:avLst/>
            </a:prstGeom>
          </p:spPr>
        </p:pic>
        <p:cxnSp>
          <p:nvCxnSpPr>
            <p:cNvPr id="12" name="Straight Arrow Connector 11">
              <a:extLst>
                <a:ext uri="{FF2B5EF4-FFF2-40B4-BE49-F238E27FC236}">
                  <a16:creationId xmlns:a16="http://schemas.microsoft.com/office/drawing/2014/main" id="{7B4489F4-01AC-B3F2-2A40-62F2BD6F6D1C}"/>
                </a:ext>
              </a:extLst>
            </p:cNvPr>
            <p:cNvCxnSpPr>
              <a:cxnSpLocks/>
            </p:cNvCxnSpPr>
            <p:nvPr/>
          </p:nvCxnSpPr>
          <p:spPr>
            <a:xfrm>
              <a:off x="1763527" y="4239869"/>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E2D155-094C-E287-901E-92109FBEAA6F}"/>
                </a:ext>
              </a:extLst>
            </p:cNvPr>
            <p:cNvCxnSpPr>
              <a:cxnSpLocks/>
            </p:cNvCxnSpPr>
            <p:nvPr/>
          </p:nvCxnSpPr>
          <p:spPr>
            <a:xfrm>
              <a:off x="1763527" y="4828952"/>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FCEBA06-C62A-625D-C4C6-C7337270BA84}"/>
                </a:ext>
              </a:extLst>
            </p:cNvPr>
            <p:cNvCxnSpPr>
              <a:cxnSpLocks/>
            </p:cNvCxnSpPr>
            <p:nvPr/>
          </p:nvCxnSpPr>
          <p:spPr>
            <a:xfrm>
              <a:off x="1727354" y="5446564"/>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6273FBC-F96B-7738-4429-1F16339EB246}"/>
                </a:ext>
              </a:extLst>
            </p:cNvPr>
            <p:cNvCxnSpPr>
              <a:cxnSpLocks/>
            </p:cNvCxnSpPr>
            <p:nvPr/>
          </p:nvCxnSpPr>
          <p:spPr>
            <a:xfrm>
              <a:off x="1727353" y="5968283"/>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91504302-C4DD-6430-6399-DB399B2273FC}"/>
              </a:ext>
            </a:extLst>
          </p:cNvPr>
          <p:cNvGrpSpPr/>
          <p:nvPr/>
        </p:nvGrpSpPr>
        <p:grpSpPr>
          <a:xfrm>
            <a:off x="3391053" y="4082620"/>
            <a:ext cx="2011150" cy="2046281"/>
            <a:chOff x="3391053" y="4082620"/>
            <a:chExt cx="2011150" cy="2046281"/>
          </a:xfrm>
        </p:grpSpPr>
        <p:pic>
          <p:nvPicPr>
            <p:cNvPr id="43" name="Picture 42" descr="A picture containing person, person, hairpiece&#10;&#10;Description automatically generated">
              <a:extLst>
                <a:ext uri="{FF2B5EF4-FFF2-40B4-BE49-F238E27FC236}">
                  <a16:creationId xmlns:a16="http://schemas.microsoft.com/office/drawing/2014/main" id="{F4BF0591-9179-C870-7FD7-05920FBD180C}"/>
                </a:ext>
              </a:extLst>
            </p:cNvPr>
            <p:cNvPicPr>
              <a:picLocks noChangeAspect="1"/>
            </p:cNvPicPr>
            <p:nvPr/>
          </p:nvPicPr>
          <p:blipFill rotWithShape="1">
            <a:blip r:embed="rId3">
              <a:extLst>
                <a:ext uri="{28A0092B-C50C-407E-A947-70E740481C1C}">
                  <a14:useLocalDpi xmlns:a14="http://schemas.microsoft.com/office/drawing/2010/main" val="0"/>
                </a:ext>
              </a:extLst>
            </a:blip>
            <a:srcRect l="27871" t="16542" r="25909" b="29020"/>
            <a:stretch/>
          </p:blipFill>
          <p:spPr>
            <a:xfrm>
              <a:off x="4467590" y="4082620"/>
              <a:ext cx="255866" cy="301348"/>
            </a:xfrm>
            <a:prstGeom prst="rect">
              <a:avLst/>
            </a:prstGeom>
          </p:spPr>
        </p:pic>
        <p:pic>
          <p:nvPicPr>
            <p:cNvPr id="44" name="Picture 43" descr="A person smiling for the camera&#10;&#10;Description automatically generated with medium confidence">
              <a:extLst>
                <a:ext uri="{FF2B5EF4-FFF2-40B4-BE49-F238E27FC236}">
                  <a16:creationId xmlns:a16="http://schemas.microsoft.com/office/drawing/2014/main" id="{1E24361D-F3B3-E7C9-F935-5BB822C0B256}"/>
                </a:ext>
              </a:extLst>
            </p:cNvPr>
            <p:cNvPicPr>
              <a:picLocks noChangeAspect="1"/>
            </p:cNvPicPr>
            <p:nvPr/>
          </p:nvPicPr>
          <p:blipFill rotWithShape="1">
            <a:blip r:embed="rId4">
              <a:extLst>
                <a:ext uri="{28A0092B-C50C-407E-A947-70E740481C1C}">
                  <a14:useLocalDpi xmlns:a14="http://schemas.microsoft.com/office/drawing/2010/main" val="0"/>
                </a:ext>
              </a:extLst>
            </a:blip>
            <a:srcRect l="31090" t="13694" r="24681" b="23367"/>
            <a:stretch/>
          </p:blipFill>
          <p:spPr>
            <a:xfrm>
              <a:off x="4467590" y="4683757"/>
              <a:ext cx="267863" cy="298879"/>
            </a:xfrm>
            <a:prstGeom prst="rect">
              <a:avLst/>
            </a:prstGeom>
          </p:spPr>
        </p:pic>
        <p:pic>
          <p:nvPicPr>
            <p:cNvPr id="46" name="Picture 45" descr="A person with red hair&#10;&#10;Description automatically generated with low confidence">
              <a:extLst>
                <a:ext uri="{FF2B5EF4-FFF2-40B4-BE49-F238E27FC236}">
                  <a16:creationId xmlns:a16="http://schemas.microsoft.com/office/drawing/2014/main" id="{F0FB9854-C427-926A-8D3E-998331A6C693}"/>
                </a:ext>
              </a:extLst>
            </p:cNvPr>
            <p:cNvPicPr>
              <a:picLocks noChangeAspect="1"/>
            </p:cNvPicPr>
            <p:nvPr/>
          </p:nvPicPr>
          <p:blipFill rotWithShape="1">
            <a:blip r:embed="rId2">
              <a:extLst>
                <a:ext uri="{28A0092B-C50C-407E-A947-70E740481C1C}">
                  <a14:useLocalDpi xmlns:a14="http://schemas.microsoft.com/office/drawing/2010/main" val="0"/>
                </a:ext>
              </a:extLst>
            </a:blip>
            <a:srcRect l="29023" t="18203" r="23889" b="25077"/>
            <a:stretch/>
          </p:blipFill>
          <p:spPr>
            <a:xfrm>
              <a:off x="4467590" y="5280867"/>
              <a:ext cx="255867" cy="308213"/>
            </a:xfrm>
            <a:prstGeom prst="rect">
              <a:avLst/>
            </a:prstGeom>
          </p:spPr>
        </p:pic>
        <p:pic>
          <p:nvPicPr>
            <p:cNvPr id="47" name="Picture 46" descr="A person smiling at the camera&#10;&#10;Description automatically generated with low confidence">
              <a:extLst>
                <a:ext uri="{FF2B5EF4-FFF2-40B4-BE49-F238E27FC236}">
                  <a16:creationId xmlns:a16="http://schemas.microsoft.com/office/drawing/2014/main" id="{C5AA5D81-122E-FE03-CE8C-945D18915D08}"/>
                </a:ext>
              </a:extLst>
            </p:cNvPr>
            <p:cNvPicPr>
              <a:picLocks noChangeAspect="1"/>
            </p:cNvPicPr>
            <p:nvPr/>
          </p:nvPicPr>
          <p:blipFill rotWithShape="1">
            <a:blip r:embed="rId5">
              <a:extLst>
                <a:ext uri="{28A0092B-C50C-407E-A947-70E740481C1C}">
                  <a14:useLocalDpi xmlns:a14="http://schemas.microsoft.com/office/drawing/2010/main" val="0"/>
                </a:ext>
              </a:extLst>
            </a:blip>
            <a:srcRect l="30990" t="24207" r="27998" b="22428"/>
            <a:stretch/>
          </p:blipFill>
          <p:spPr>
            <a:xfrm>
              <a:off x="4449594" y="5807664"/>
              <a:ext cx="267863" cy="321237"/>
            </a:xfrm>
            <a:prstGeom prst="rect">
              <a:avLst/>
            </a:prstGeom>
          </p:spPr>
        </p:pic>
        <p:pic>
          <p:nvPicPr>
            <p:cNvPr id="48" name="Picture 47" descr="A picture containing person, person, hairpiece&#10;&#10;Description automatically generated">
              <a:extLst>
                <a:ext uri="{FF2B5EF4-FFF2-40B4-BE49-F238E27FC236}">
                  <a16:creationId xmlns:a16="http://schemas.microsoft.com/office/drawing/2014/main" id="{2778D0FB-A2AD-34A3-5AAA-131820685E47}"/>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l="27871" t="16542" r="25909" b="29020"/>
            <a:stretch/>
          </p:blipFill>
          <p:spPr>
            <a:xfrm>
              <a:off x="5134340" y="4082620"/>
              <a:ext cx="255866" cy="301348"/>
            </a:xfrm>
            <a:prstGeom prst="rect">
              <a:avLst/>
            </a:prstGeom>
          </p:spPr>
        </p:pic>
        <p:pic>
          <p:nvPicPr>
            <p:cNvPr id="49" name="Picture 48" descr="A person smiling for the camera&#10;&#10;Description automatically generated with medium confidence">
              <a:extLst>
                <a:ext uri="{FF2B5EF4-FFF2-40B4-BE49-F238E27FC236}">
                  <a16:creationId xmlns:a16="http://schemas.microsoft.com/office/drawing/2014/main" id="{47329495-F600-A63C-46E7-76178A4D2302}"/>
                </a:ext>
              </a:extLst>
            </p:cNvPr>
            <p:cNvPicPr>
              <a:picLocks noChangeAspect="1"/>
            </p:cNvPicPr>
            <p:nvPr/>
          </p:nvPicPr>
          <p:blipFill rotWithShape="1">
            <a:blip r:embed="rId4">
              <a:grayscl/>
              <a:extLst>
                <a:ext uri="{28A0092B-C50C-407E-A947-70E740481C1C}">
                  <a14:useLocalDpi xmlns:a14="http://schemas.microsoft.com/office/drawing/2010/main" val="0"/>
                </a:ext>
              </a:extLst>
            </a:blip>
            <a:srcRect l="31090" t="13694" r="24681" b="23367"/>
            <a:stretch/>
          </p:blipFill>
          <p:spPr>
            <a:xfrm>
              <a:off x="5134340" y="4683757"/>
              <a:ext cx="267863" cy="298879"/>
            </a:xfrm>
            <a:prstGeom prst="rect">
              <a:avLst/>
            </a:prstGeom>
          </p:spPr>
        </p:pic>
        <p:pic>
          <p:nvPicPr>
            <p:cNvPr id="50" name="Picture 49" descr="A person with red hair&#10;&#10;Description automatically generated with low confidence">
              <a:extLst>
                <a:ext uri="{FF2B5EF4-FFF2-40B4-BE49-F238E27FC236}">
                  <a16:creationId xmlns:a16="http://schemas.microsoft.com/office/drawing/2014/main" id="{2235297D-695B-357D-4BA6-8F3C8D28CBF8}"/>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l="29023" t="18203" r="23889" b="25077"/>
            <a:stretch/>
          </p:blipFill>
          <p:spPr>
            <a:xfrm>
              <a:off x="5134340" y="5280867"/>
              <a:ext cx="255867" cy="308213"/>
            </a:xfrm>
            <a:prstGeom prst="rect">
              <a:avLst/>
            </a:prstGeom>
          </p:spPr>
        </p:pic>
        <p:pic>
          <p:nvPicPr>
            <p:cNvPr id="51" name="Picture 50" descr="A person smiling at the camera&#10;&#10;Description automatically generated with low confidence">
              <a:extLst>
                <a:ext uri="{FF2B5EF4-FFF2-40B4-BE49-F238E27FC236}">
                  <a16:creationId xmlns:a16="http://schemas.microsoft.com/office/drawing/2014/main" id="{189A4F47-FB98-04AE-F15C-A5A72AB219AC}"/>
                </a:ext>
              </a:extLst>
            </p:cNvPr>
            <p:cNvPicPr>
              <a:picLocks noChangeAspect="1"/>
            </p:cNvPicPr>
            <p:nvPr/>
          </p:nvPicPr>
          <p:blipFill rotWithShape="1">
            <a:blip r:embed="rId5">
              <a:grayscl/>
              <a:extLst>
                <a:ext uri="{28A0092B-C50C-407E-A947-70E740481C1C}">
                  <a14:useLocalDpi xmlns:a14="http://schemas.microsoft.com/office/drawing/2010/main" val="0"/>
                </a:ext>
              </a:extLst>
            </a:blip>
            <a:srcRect l="30990" t="24207" r="27998" b="22428"/>
            <a:stretch/>
          </p:blipFill>
          <p:spPr>
            <a:xfrm>
              <a:off x="5116344" y="5807664"/>
              <a:ext cx="267863" cy="321237"/>
            </a:xfrm>
            <a:prstGeom prst="rect">
              <a:avLst/>
            </a:prstGeom>
          </p:spPr>
        </p:pic>
        <p:cxnSp>
          <p:nvCxnSpPr>
            <p:cNvPr id="52" name="Straight Arrow Connector 51">
              <a:extLst>
                <a:ext uri="{FF2B5EF4-FFF2-40B4-BE49-F238E27FC236}">
                  <a16:creationId xmlns:a16="http://schemas.microsoft.com/office/drawing/2014/main" id="{A908BEC0-EFAC-8E8A-7323-C0EA23693BCA}"/>
                </a:ext>
              </a:extLst>
            </p:cNvPr>
            <p:cNvCxnSpPr>
              <a:cxnSpLocks/>
            </p:cNvCxnSpPr>
            <p:nvPr/>
          </p:nvCxnSpPr>
          <p:spPr>
            <a:xfrm>
              <a:off x="3427227" y="4239869"/>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CE3B680-9AE9-3223-E5B2-796DB5953E0E}"/>
                </a:ext>
              </a:extLst>
            </p:cNvPr>
            <p:cNvCxnSpPr>
              <a:cxnSpLocks/>
            </p:cNvCxnSpPr>
            <p:nvPr/>
          </p:nvCxnSpPr>
          <p:spPr>
            <a:xfrm>
              <a:off x="3427227" y="4828952"/>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3219241-4FF9-C1ED-70D3-708BF28778D2}"/>
                </a:ext>
              </a:extLst>
            </p:cNvPr>
            <p:cNvCxnSpPr>
              <a:cxnSpLocks/>
            </p:cNvCxnSpPr>
            <p:nvPr/>
          </p:nvCxnSpPr>
          <p:spPr>
            <a:xfrm>
              <a:off x="3391054" y="5446564"/>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71337B5-3531-18BF-E6E3-C7FE8D459346}"/>
                </a:ext>
              </a:extLst>
            </p:cNvPr>
            <p:cNvCxnSpPr>
              <a:cxnSpLocks/>
            </p:cNvCxnSpPr>
            <p:nvPr/>
          </p:nvCxnSpPr>
          <p:spPr>
            <a:xfrm>
              <a:off x="3391053" y="5968283"/>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C5F7A4A-64F6-E329-8D30-34CE89720DB6}"/>
                </a:ext>
              </a:extLst>
            </p:cNvPr>
            <p:cNvCxnSpPr>
              <a:cxnSpLocks/>
            </p:cNvCxnSpPr>
            <p:nvPr/>
          </p:nvCxnSpPr>
          <p:spPr>
            <a:xfrm>
              <a:off x="4834611" y="4230672"/>
              <a:ext cx="188574" cy="2622"/>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389B5C4-A79A-2F80-64C9-4E207EF7A3DF}"/>
                </a:ext>
              </a:extLst>
            </p:cNvPr>
            <p:cNvCxnSpPr>
              <a:cxnSpLocks/>
            </p:cNvCxnSpPr>
            <p:nvPr/>
          </p:nvCxnSpPr>
          <p:spPr>
            <a:xfrm>
              <a:off x="4846610" y="4862067"/>
              <a:ext cx="188574" cy="2622"/>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8D0CC3-B5F2-6DE6-2DC0-0FA14DC8D249}"/>
                </a:ext>
              </a:extLst>
            </p:cNvPr>
            <p:cNvCxnSpPr>
              <a:cxnSpLocks/>
            </p:cNvCxnSpPr>
            <p:nvPr/>
          </p:nvCxnSpPr>
          <p:spPr>
            <a:xfrm>
              <a:off x="4834611" y="5463747"/>
              <a:ext cx="188574" cy="2622"/>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2301B2C-6DEC-FEAD-7AB1-997FF27F23A4}"/>
                </a:ext>
              </a:extLst>
            </p:cNvPr>
            <p:cNvCxnSpPr>
              <a:cxnSpLocks/>
            </p:cNvCxnSpPr>
            <p:nvPr/>
          </p:nvCxnSpPr>
          <p:spPr>
            <a:xfrm>
              <a:off x="4847949" y="5965931"/>
              <a:ext cx="188574" cy="2622"/>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C9188DC1-40AB-C3DB-5A77-3BC063C55A74}"/>
              </a:ext>
            </a:extLst>
          </p:cNvPr>
          <p:cNvGrpSpPr/>
          <p:nvPr/>
        </p:nvGrpSpPr>
        <p:grpSpPr>
          <a:xfrm>
            <a:off x="5573999" y="4082620"/>
            <a:ext cx="2707875" cy="2046281"/>
            <a:chOff x="5573999" y="4082620"/>
            <a:chExt cx="2707875" cy="2046281"/>
          </a:xfrm>
        </p:grpSpPr>
        <p:pic>
          <p:nvPicPr>
            <p:cNvPr id="62" name="Picture 61" descr="A picture containing person, person, hairpiece&#10;&#10;Description automatically generated">
              <a:extLst>
                <a:ext uri="{FF2B5EF4-FFF2-40B4-BE49-F238E27FC236}">
                  <a16:creationId xmlns:a16="http://schemas.microsoft.com/office/drawing/2014/main" id="{88896CC4-5D63-CEFB-CA1A-253802114A87}"/>
                </a:ext>
              </a:extLst>
            </p:cNvPr>
            <p:cNvPicPr>
              <a:picLocks noChangeAspect="1"/>
            </p:cNvPicPr>
            <p:nvPr/>
          </p:nvPicPr>
          <p:blipFill rotWithShape="1">
            <a:blip r:embed="rId6">
              <a:grayscl/>
              <a:extLst>
                <a:ext uri="{BEBA8EAE-BF5A-486C-A8C5-ECC9F3942E4B}">
                  <a14:imgProps xmlns:a14="http://schemas.microsoft.com/office/drawing/2010/main">
                    <a14:imgLayer r:embed="rId7">
                      <a14:imgEffect>
                        <a14:artisticGlowEdges/>
                      </a14:imgEffect>
                    </a14:imgLayer>
                  </a14:imgProps>
                </a:ext>
                <a:ext uri="{28A0092B-C50C-407E-A947-70E740481C1C}">
                  <a14:useLocalDpi xmlns:a14="http://schemas.microsoft.com/office/drawing/2010/main" val="0"/>
                </a:ext>
              </a:extLst>
            </a:blip>
            <a:srcRect l="27871" t="16542" r="25909" b="29020"/>
            <a:stretch/>
          </p:blipFill>
          <p:spPr>
            <a:xfrm>
              <a:off x="6285645" y="4082620"/>
              <a:ext cx="255866" cy="301348"/>
            </a:xfrm>
            <a:prstGeom prst="rect">
              <a:avLst/>
            </a:prstGeom>
          </p:spPr>
        </p:pic>
        <p:pic>
          <p:nvPicPr>
            <p:cNvPr id="63" name="Picture 62" descr="A person smiling for the camera&#10;&#10;Description automatically generated with medium confidence">
              <a:extLst>
                <a:ext uri="{FF2B5EF4-FFF2-40B4-BE49-F238E27FC236}">
                  <a16:creationId xmlns:a16="http://schemas.microsoft.com/office/drawing/2014/main" id="{8CEB9995-FC8A-6C93-096D-C1CEACA11A2C}"/>
                </a:ext>
              </a:extLst>
            </p:cNvPr>
            <p:cNvPicPr>
              <a:picLocks noChangeAspect="1"/>
            </p:cNvPicPr>
            <p:nvPr/>
          </p:nvPicPr>
          <p:blipFill rotWithShape="1">
            <a:blip r:embed="rId8">
              <a:grayscl/>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rcRect l="31090" t="13694" r="24681" b="23367"/>
            <a:stretch/>
          </p:blipFill>
          <p:spPr>
            <a:xfrm>
              <a:off x="6285645" y="4683757"/>
              <a:ext cx="267863" cy="298879"/>
            </a:xfrm>
            <a:prstGeom prst="rect">
              <a:avLst/>
            </a:prstGeom>
          </p:spPr>
        </p:pic>
        <p:pic>
          <p:nvPicPr>
            <p:cNvPr id="64" name="Picture 63" descr="A person with red hair&#10;&#10;Description automatically generated with low confidence">
              <a:extLst>
                <a:ext uri="{FF2B5EF4-FFF2-40B4-BE49-F238E27FC236}">
                  <a16:creationId xmlns:a16="http://schemas.microsoft.com/office/drawing/2014/main" id="{C24F268D-633E-4D67-64FB-E05BEE38DBF6}"/>
                </a:ext>
              </a:extLst>
            </p:cNvPr>
            <p:cNvPicPr>
              <a:picLocks noChangeAspect="1"/>
            </p:cNvPicPr>
            <p:nvPr/>
          </p:nvPicPr>
          <p:blipFill rotWithShape="1">
            <a:blip r:embed="rId10">
              <a:grayscl/>
              <a:extLst>
                <a:ext uri="{BEBA8EAE-BF5A-486C-A8C5-ECC9F3942E4B}">
                  <a14:imgProps xmlns:a14="http://schemas.microsoft.com/office/drawing/2010/main">
                    <a14:imgLayer r:embed="rId11">
                      <a14:imgEffect>
                        <a14:artisticGlowEdges/>
                      </a14:imgEffect>
                    </a14:imgLayer>
                  </a14:imgProps>
                </a:ext>
                <a:ext uri="{28A0092B-C50C-407E-A947-70E740481C1C}">
                  <a14:useLocalDpi xmlns:a14="http://schemas.microsoft.com/office/drawing/2010/main" val="0"/>
                </a:ext>
              </a:extLst>
            </a:blip>
            <a:srcRect l="29023" t="18203" r="23889" b="25077"/>
            <a:stretch/>
          </p:blipFill>
          <p:spPr>
            <a:xfrm>
              <a:off x="6285645" y="5280867"/>
              <a:ext cx="255867" cy="308213"/>
            </a:xfrm>
            <a:prstGeom prst="rect">
              <a:avLst/>
            </a:prstGeom>
          </p:spPr>
        </p:pic>
        <p:pic>
          <p:nvPicPr>
            <p:cNvPr id="65" name="Picture 64" descr="A person smiling at the camera&#10;&#10;Description automatically generated with low confidence">
              <a:extLst>
                <a:ext uri="{FF2B5EF4-FFF2-40B4-BE49-F238E27FC236}">
                  <a16:creationId xmlns:a16="http://schemas.microsoft.com/office/drawing/2014/main" id="{23212ABB-0EEA-2BE2-E3A9-F67BF17F2B65}"/>
                </a:ext>
              </a:extLst>
            </p:cNvPr>
            <p:cNvPicPr>
              <a:picLocks noChangeAspect="1"/>
            </p:cNvPicPr>
            <p:nvPr/>
          </p:nvPicPr>
          <p:blipFill rotWithShape="1">
            <a:blip r:embed="rId12">
              <a:grayscl/>
              <a:extLst>
                <a:ext uri="{BEBA8EAE-BF5A-486C-A8C5-ECC9F3942E4B}">
                  <a14:imgProps xmlns:a14="http://schemas.microsoft.com/office/drawing/2010/main">
                    <a14:imgLayer r:embed="rId13">
                      <a14:imgEffect>
                        <a14:artisticGlowEdges/>
                      </a14:imgEffect>
                    </a14:imgLayer>
                  </a14:imgProps>
                </a:ext>
                <a:ext uri="{28A0092B-C50C-407E-A947-70E740481C1C}">
                  <a14:useLocalDpi xmlns:a14="http://schemas.microsoft.com/office/drawing/2010/main" val="0"/>
                </a:ext>
              </a:extLst>
            </a:blip>
            <a:srcRect l="30990" t="24207" r="27998" b="22428"/>
            <a:stretch/>
          </p:blipFill>
          <p:spPr>
            <a:xfrm>
              <a:off x="6267649" y="5807664"/>
              <a:ext cx="267863" cy="321237"/>
            </a:xfrm>
            <a:prstGeom prst="rect">
              <a:avLst/>
            </a:prstGeom>
          </p:spPr>
        </p:pic>
        <p:sp>
          <p:nvSpPr>
            <p:cNvPr id="16" name="Right Brace 15">
              <a:extLst>
                <a:ext uri="{FF2B5EF4-FFF2-40B4-BE49-F238E27FC236}">
                  <a16:creationId xmlns:a16="http://schemas.microsoft.com/office/drawing/2014/main" id="{29140F0D-D122-0D20-3FE1-92314A003028}"/>
                </a:ext>
              </a:extLst>
            </p:cNvPr>
            <p:cNvSpPr/>
            <p:nvPr/>
          </p:nvSpPr>
          <p:spPr>
            <a:xfrm>
              <a:off x="6608147" y="4160519"/>
              <a:ext cx="267863" cy="1968381"/>
            </a:xfrm>
            <a:prstGeom prst="rightBrace">
              <a:avLst>
                <a:gd name="adj1" fmla="val 176173"/>
                <a:gd name="adj2" fmla="val 50000"/>
              </a:avLst>
            </a:prstGeom>
            <a:ln>
              <a:solidFill>
                <a:srgbClr val="214ED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46DF43B-F5D3-7071-E9BA-5BBAFF951B29}"/>
                    </a:ext>
                  </a:extLst>
                </p:cNvPr>
                <p:cNvSpPr txBox="1"/>
                <p:nvPr/>
              </p:nvSpPr>
              <p:spPr>
                <a:xfrm>
                  <a:off x="7010377" y="4667185"/>
                  <a:ext cx="1271497" cy="7326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IN" i="1" smtClean="0">
                                <a:latin typeface="Cambria Math" panose="02040503050406030204" pitchFamily="18" charset="0"/>
                              </a:rPr>
                            </m:ctrlPr>
                          </m:dPr>
                          <m:e>
                            <m:m>
                              <m:mPr>
                                <m:mcs>
                                  <m:mc>
                                    <m:mcPr>
                                      <m:count m:val="3"/>
                                      <m:mcJc m:val="center"/>
                                    </m:mcPr>
                                  </m:mc>
                                </m:mcs>
                                <m:ctrlPr>
                                  <a:rPr lang="en-IN" i="1" smtClean="0">
                                    <a:latin typeface="Cambria Math" panose="02040503050406030204" pitchFamily="18" charset="0"/>
                                  </a:rPr>
                                </m:ctrlPr>
                              </m:mPr>
                              <m:mr>
                                <m:e>
                                  <m:r>
                                    <m:rPr>
                                      <m:brk m:alnAt="7"/>
                                    </m:rPr>
                                    <a:rPr lang="en-IN" b="0" i="1" smtClean="0">
                                      <a:latin typeface="Cambria Math" panose="02040503050406030204" pitchFamily="18" charset="0"/>
                                    </a:rPr>
                                    <m:t>0</m:t>
                                  </m:r>
                                  <m:r>
                                    <a:rPr lang="en-IN" b="0" i="1" smtClean="0">
                                      <a:latin typeface="Cambria Math" panose="02040503050406030204" pitchFamily="18" charset="0"/>
                                    </a:rPr>
                                    <m:t>.12</m:t>
                                  </m:r>
                                </m:e>
                                <m:e>
                                  <m:r>
                                    <a:rPr lang="en-IN" i="1" smtClean="0">
                                      <a:latin typeface="Cambria Math" panose="02040503050406030204" pitchFamily="18" charset="0"/>
                                    </a:rPr>
                                    <m:t>⋯</m:t>
                                  </m:r>
                                </m:e>
                                <m:e>
                                  <m:r>
                                    <a:rPr lang="en-IN" b="0" i="1" smtClean="0">
                                      <a:latin typeface="Cambria Math" panose="02040503050406030204" pitchFamily="18" charset="0"/>
                                    </a:rPr>
                                    <m:t>0.26</m:t>
                                  </m:r>
                                </m:e>
                              </m:mr>
                              <m:mr>
                                <m:e>
                                  <m:r>
                                    <a:rPr lang="en-IN" i="1" smtClean="0">
                                      <a:latin typeface="Cambria Math" panose="02040503050406030204" pitchFamily="18" charset="0"/>
                                    </a:rPr>
                                    <m:t>⋮</m:t>
                                  </m:r>
                                </m:e>
                                <m:e>
                                  <m:r>
                                    <a:rPr lang="en-IN" i="1" smtClean="0">
                                      <a:latin typeface="Cambria Math" panose="02040503050406030204" pitchFamily="18" charset="0"/>
                                    </a:rPr>
                                    <m:t>⋱</m:t>
                                  </m:r>
                                </m:e>
                                <m:e>
                                  <m:r>
                                    <a:rPr lang="en-IN" i="1" smtClean="0">
                                      <a:latin typeface="Cambria Math" panose="02040503050406030204" pitchFamily="18" charset="0"/>
                                    </a:rPr>
                                    <m:t>⋮</m:t>
                                  </m:r>
                                </m:e>
                              </m:mr>
                              <m:mr>
                                <m:e>
                                  <m:r>
                                    <a:rPr lang="en-IN" b="0" i="1" smtClean="0">
                                      <a:latin typeface="Cambria Math" panose="02040503050406030204" pitchFamily="18" charset="0"/>
                                    </a:rPr>
                                    <m:t>0.57</m:t>
                                  </m:r>
                                </m:e>
                                <m:e>
                                  <m:r>
                                    <a:rPr lang="en-IN" i="1" smtClean="0">
                                      <a:latin typeface="Cambria Math" panose="02040503050406030204" pitchFamily="18" charset="0"/>
                                    </a:rPr>
                                    <m:t>⋯</m:t>
                                  </m:r>
                                </m:e>
                                <m:e>
                                  <m:r>
                                    <a:rPr lang="en-IN" b="0" i="1" smtClean="0">
                                      <a:latin typeface="Cambria Math" panose="02040503050406030204" pitchFamily="18" charset="0"/>
                                    </a:rPr>
                                    <m:t>0.89</m:t>
                                  </m:r>
                                </m:e>
                              </m:mr>
                            </m:m>
                          </m:e>
                        </m:d>
                      </m:oMath>
                    </m:oMathPara>
                  </a14:m>
                  <a:endParaRPr lang="en-IN" dirty="0"/>
                </a:p>
              </p:txBody>
            </p:sp>
          </mc:Choice>
          <mc:Fallback xmlns="">
            <p:sp>
              <p:nvSpPr>
                <p:cNvPr id="18" name="TextBox 17">
                  <a:extLst>
                    <a:ext uri="{FF2B5EF4-FFF2-40B4-BE49-F238E27FC236}">
                      <a16:creationId xmlns:a16="http://schemas.microsoft.com/office/drawing/2014/main" id="{346DF43B-F5D3-7071-E9BA-5BBAFF951B29}"/>
                    </a:ext>
                  </a:extLst>
                </p:cNvPr>
                <p:cNvSpPr txBox="1">
                  <a:spLocks noRot="1" noChangeAspect="1" noMove="1" noResize="1" noEditPoints="1" noAdjustHandles="1" noChangeArrowheads="1" noChangeShapeType="1" noTextEdit="1"/>
                </p:cNvSpPr>
                <p:nvPr/>
              </p:nvSpPr>
              <p:spPr>
                <a:xfrm>
                  <a:off x="7010377" y="4667185"/>
                  <a:ext cx="1271497" cy="732636"/>
                </a:xfrm>
                <a:prstGeom prst="rect">
                  <a:avLst/>
                </a:prstGeom>
                <a:blipFill>
                  <a:blip r:embed="rId18"/>
                  <a:stretch>
                    <a:fillRect r="-31100"/>
                  </a:stretch>
                </a:blipFill>
              </p:spPr>
              <p:txBody>
                <a:bodyPr/>
                <a:lstStyle/>
                <a:p>
                  <a:r>
                    <a:rPr lang="en-IN">
                      <a:noFill/>
                    </a:rPr>
                    <a:t> </a:t>
                  </a:r>
                </a:p>
              </p:txBody>
            </p:sp>
          </mc:Fallback>
        </mc:AlternateContent>
        <p:cxnSp>
          <p:nvCxnSpPr>
            <p:cNvPr id="60" name="Straight Arrow Connector 59">
              <a:extLst>
                <a:ext uri="{FF2B5EF4-FFF2-40B4-BE49-F238E27FC236}">
                  <a16:creationId xmlns:a16="http://schemas.microsoft.com/office/drawing/2014/main" id="{0191ECF5-01EB-8B6A-AC2D-5533A51C263A}"/>
                </a:ext>
              </a:extLst>
            </p:cNvPr>
            <p:cNvCxnSpPr>
              <a:cxnSpLocks/>
            </p:cNvCxnSpPr>
            <p:nvPr/>
          </p:nvCxnSpPr>
          <p:spPr>
            <a:xfrm>
              <a:off x="5581374" y="4239869"/>
              <a:ext cx="612880"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F2CD9C8-E5D7-7D66-F49C-7CF6DCF4DC40}"/>
                </a:ext>
              </a:extLst>
            </p:cNvPr>
            <p:cNvCxnSpPr>
              <a:cxnSpLocks/>
            </p:cNvCxnSpPr>
            <p:nvPr/>
          </p:nvCxnSpPr>
          <p:spPr>
            <a:xfrm>
              <a:off x="5573999" y="4809019"/>
              <a:ext cx="612880"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2D5137D-9EBD-D0BC-5DBE-4BDC36864D77}"/>
                </a:ext>
              </a:extLst>
            </p:cNvPr>
            <p:cNvCxnSpPr>
              <a:cxnSpLocks/>
            </p:cNvCxnSpPr>
            <p:nvPr/>
          </p:nvCxnSpPr>
          <p:spPr>
            <a:xfrm>
              <a:off x="5573999" y="5444793"/>
              <a:ext cx="612880"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D88FC79-DFC8-ADDB-9279-61C0FE241AD6}"/>
                </a:ext>
              </a:extLst>
            </p:cNvPr>
            <p:cNvCxnSpPr>
              <a:cxnSpLocks/>
            </p:cNvCxnSpPr>
            <p:nvPr/>
          </p:nvCxnSpPr>
          <p:spPr>
            <a:xfrm>
              <a:off x="5587778" y="5965931"/>
              <a:ext cx="612880"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A76365C4-99C1-6341-DD71-43FB1C1B7C26}"/>
              </a:ext>
            </a:extLst>
          </p:cNvPr>
          <p:cNvGrpSpPr/>
          <p:nvPr/>
        </p:nvGrpSpPr>
        <p:grpSpPr>
          <a:xfrm>
            <a:off x="694355" y="2018551"/>
            <a:ext cx="1171113" cy="1069451"/>
            <a:chOff x="838200" y="1997476"/>
            <a:chExt cx="1171113" cy="1069451"/>
          </a:xfrm>
          <a:solidFill>
            <a:schemeClr val="bg1">
              <a:lumMod val="95000"/>
            </a:schemeClr>
          </a:solidFill>
        </p:grpSpPr>
        <p:sp>
          <p:nvSpPr>
            <p:cNvPr id="66" name="Rectangle: Rounded Corners 65">
              <a:extLst>
                <a:ext uri="{FF2B5EF4-FFF2-40B4-BE49-F238E27FC236}">
                  <a16:creationId xmlns:a16="http://schemas.microsoft.com/office/drawing/2014/main" id="{266A9EFE-0BF0-B36C-3E3D-42F28CA49EF1}"/>
                </a:ext>
              </a:extLst>
            </p:cNvPr>
            <p:cNvSpPr/>
            <p:nvPr/>
          </p:nvSpPr>
          <p:spPr>
            <a:xfrm>
              <a:off x="838200" y="1997476"/>
              <a:ext cx="910701" cy="844550"/>
            </a:xfrm>
            <a:prstGeom prst="roundRect">
              <a:avLst>
                <a:gd name="adj" fmla="val 6562"/>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Rounded Corners 66">
              <a:extLst>
                <a:ext uri="{FF2B5EF4-FFF2-40B4-BE49-F238E27FC236}">
                  <a16:creationId xmlns:a16="http://schemas.microsoft.com/office/drawing/2014/main" id="{67856680-A9D1-31F9-8BEF-12DB6362D556}"/>
                </a:ext>
              </a:extLst>
            </p:cNvPr>
            <p:cNvSpPr/>
            <p:nvPr/>
          </p:nvSpPr>
          <p:spPr>
            <a:xfrm>
              <a:off x="946212" y="2069977"/>
              <a:ext cx="910701" cy="844550"/>
            </a:xfrm>
            <a:prstGeom prst="roundRect">
              <a:avLst>
                <a:gd name="adj" fmla="val 6562"/>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Rounded Corners 67">
              <a:extLst>
                <a:ext uri="{FF2B5EF4-FFF2-40B4-BE49-F238E27FC236}">
                  <a16:creationId xmlns:a16="http://schemas.microsoft.com/office/drawing/2014/main" id="{F1E5EC5C-A7A6-170D-0422-E190736072BA}"/>
                </a:ext>
              </a:extLst>
            </p:cNvPr>
            <p:cNvSpPr/>
            <p:nvPr/>
          </p:nvSpPr>
          <p:spPr>
            <a:xfrm>
              <a:off x="1098612" y="2222377"/>
              <a:ext cx="910701" cy="844550"/>
            </a:xfrm>
            <a:prstGeom prst="roundRect">
              <a:avLst>
                <a:gd name="adj" fmla="val 5840"/>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72" name="Rectangle: Rounded Corners 71">
            <a:extLst>
              <a:ext uri="{FF2B5EF4-FFF2-40B4-BE49-F238E27FC236}">
                <a16:creationId xmlns:a16="http://schemas.microsoft.com/office/drawing/2014/main" id="{31DC40F6-4D7A-FC9D-E968-37EF05CBC046}"/>
              </a:ext>
            </a:extLst>
          </p:cNvPr>
          <p:cNvSpPr/>
          <p:nvPr/>
        </p:nvSpPr>
        <p:spPr>
          <a:xfrm>
            <a:off x="2542760" y="2093704"/>
            <a:ext cx="1251751" cy="994298"/>
          </a:xfrm>
          <a:prstGeom prst="roundRect">
            <a:avLst>
              <a:gd name="adj" fmla="val 8697"/>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Detect Face</a:t>
            </a:r>
          </a:p>
        </p:txBody>
      </p:sp>
      <p:sp>
        <p:nvSpPr>
          <p:cNvPr id="73" name="Rectangle: Rounded Corners 72">
            <a:extLst>
              <a:ext uri="{FF2B5EF4-FFF2-40B4-BE49-F238E27FC236}">
                <a16:creationId xmlns:a16="http://schemas.microsoft.com/office/drawing/2014/main" id="{19C0E252-4CC1-4212-EC20-D01DB49770A3}"/>
              </a:ext>
            </a:extLst>
          </p:cNvPr>
          <p:cNvSpPr/>
          <p:nvPr/>
        </p:nvSpPr>
        <p:spPr>
          <a:xfrm>
            <a:off x="4236546" y="2093704"/>
            <a:ext cx="1330542" cy="994298"/>
          </a:xfrm>
          <a:prstGeom prst="roundRect">
            <a:avLst>
              <a:gd name="adj" fmla="val 8697"/>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Structure Images</a:t>
            </a:r>
          </a:p>
          <a:p>
            <a:pPr algn="ctr"/>
            <a:r>
              <a:rPr lang="en-IN" sz="1400" dirty="0">
                <a:solidFill>
                  <a:schemeClr val="tx1"/>
                </a:solidFill>
              </a:rPr>
              <a:t>&amp; Labelling</a:t>
            </a:r>
          </a:p>
        </p:txBody>
      </p:sp>
      <p:sp>
        <p:nvSpPr>
          <p:cNvPr id="74" name="Rectangle: Rounded Corners 73">
            <a:extLst>
              <a:ext uri="{FF2B5EF4-FFF2-40B4-BE49-F238E27FC236}">
                <a16:creationId xmlns:a16="http://schemas.microsoft.com/office/drawing/2014/main" id="{05C7DABC-17AC-D056-3657-83967280A7C4}"/>
              </a:ext>
            </a:extLst>
          </p:cNvPr>
          <p:cNvSpPr/>
          <p:nvPr/>
        </p:nvSpPr>
        <p:spPr>
          <a:xfrm>
            <a:off x="5987849" y="2091052"/>
            <a:ext cx="1330543" cy="994298"/>
          </a:xfrm>
          <a:prstGeom prst="roundRect">
            <a:avLst>
              <a:gd name="adj" fmla="val 10536"/>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Extract Features</a:t>
            </a:r>
          </a:p>
        </p:txBody>
      </p:sp>
      <p:pic>
        <p:nvPicPr>
          <p:cNvPr id="75" name="Graphic 74" descr="Left Brain with solid fill">
            <a:extLst>
              <a:ext uri="{FF2B5EF4-FFF2-40B4-BE49-F238E27FC236}">
                <a16:creationId xmlns:a16="http://schemas.microsoft.com/office/drawing/2014/main" id="{40080DDD-E964-A0BA-B722-8CD3D12DEA1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363739" y="2170976"/>
            <a:ext cx="1090474" cy="1090474"/>
          </a:xfrm>
          <a:prstGeom prst="rect">
            <a:avLst/>
          </a:prstGeom>
        </p:spPr>
      </p:pic>
      <p:sp>
        <p:nvSpPr>
          <p:cNvPr id="76" name="TextBox 75">
            <a:extLst>
              <a:ext uri="{FF2B5EF4-FFF2-40B4-BE49-F238E27FC236}">
                <a16:creationId xmlns:a16="http://schemas.microsoft.com/office/drawing/2014/main" id="{DEA93AEE-30A3-4601-83CE-C0E9780368B2}"/>
              </a:ext>
            </a:extLst>
          </p:cNvPr>
          <p:cNvSpPr txBox="1"/>
          <p:nvPr/>
        </p:nvSpPr>
        <p:spPr>
          <a:xfrm>
            <a:off x="7856324" y="1709311"/>
            <a:ext cx="2105303" cy="461665"/>
          </a:xfrm>
          <a:prstGeom prst="rect">
            <a:avLst/>
          </a:prstGeom>
          <a:noFill/>
        </p:spPr>
        <p:txBody>
          <a:bodyPr wrap="square" rtlCol="0">
            <a:spAutoFit/>
          </a:bodyPr>
          <a:lstStyle/>
          <a:p>
            <a:pPr algn="ctr"/>
            <a:r>
              <a:rPr lang="en-IN" sz="1200" b="1" dirty="0"/>
              <a:t>Train </a:t>
            </a:r>
          </a:p>
          <a:p>
            <a:pPr algn="ctr"/>
            <a:r>
              <a:rPr lang="en-IN" sz="1200" b="1" dirty="0"/>
              <a:t>Machine Learning Model</a:t>
            </a:r>
          </a:p>
        </p:txBody>
      </p:sp>
      <p:pic>
        <p:nvPicPr>
          <p:cNvPr id="77" name="Graphic 76" descr="Mop and bucket with solid fill">
            <a:extLst>
              <a:ext uri="{FF2B5EF4-FFF2-40B4-BE49-F238E27FC236}">
                <a16:creationId xmlns:a16="http://schemas.microsoft.com/office/drawing/2014/main" id="{B30E260C-4CAD-1E85-8836-733C1C7114D2}"/>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l="5694" t="48937" r="45162"/>
          <a:stretch/>
        </p:blipFill>
        <p:spPr>
          <a:xfrm>
            <a:off x="10464143" y="2205032"/>
            <a:ext cx="958602" cy="996048"/>
          </a:xfrm>
          <a:prstGeom prst="rect">
            <a:avLst/>
          </a:prstGeom>
        </p:spPr>
      </p:pic>
      <p:cxnSp>
        <p:nvCxnSpPr>
          <p:cNvPr id="78" name="Straight Arrow Connector 77">
            <a:extLst>
              <a:ext uri="{FF2B5EF4-FFF2-40B4-BE49-F238E27FC236}">
                <a16:creationId xmlns:a16="http://schemas.microsoft.com/office/drawing/2014/main" id="{29CB2F03-73D8-647B-5C88-5AF5A2371F19}"/>
              </a:ext>
            </a:extLst>
          </p:cNvPr>
          <p:cNvCxnSpPr/>
          <p:nvPr/>
        </p:nvCxnSpPr>
        <p:spPr>
          <a:xfrm>
            <a:off x="2048940" y="2669247"/>
            <a:ext cx="355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CFB7D74-C3DF-12B4-ECB8-D11503A060D9}"/>
              </a:ext>
            </a:extLst>
          </p:cNvPr>
          <p:cNvCxnSpPr/>
          <p:nvPr/>
        </p:nvCxnSpPr>
        <p:spPr>
          <a:xfrm>
            <a:off x="3794511" y="2661849"/>
            <a:ext cx="355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F4784B7-AAF1-EC31-EF40-4D9E77832B1F}"/>
              </a:ext>
            </a:extLst>
          </p:cNvPr>
          <p:cNvCxnSpPr/>
          <p:nvPr/>
        </p:nvCxnSpPr>
        <p:spPr>
          <a:xfrm>
            <a:off x="5567088" y="2655930"/>
            <a:ext cx="355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BD0B550-BF96-4438-FE73-7E6BFA9FC615}"/>
              </a:ext>
            </a:extLst>
          </p:cNvPr>
          <p:cNvCxnSpPr>
            <a:cxnSpLocks/>
          </p:cNvCxnSpPr>
          <p:nvPr/>
        </p:nvCxnSpPr>
        <p:spPr>
          <a:xfrm>
            <a:off x="7365369" y="2655930"/>
            <a:ext cx="7914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973D6A3-CC32-4783-A913-133D50A66B3D}"/>
              </a:ext>
            </a:extLst>
          </p:cNvPr>
          <p:cNvCxnSpPr>
            <a:cxnSpLocks/>
          </p:cNvCxnSpPr>
          <p:nvPr/>
        </p:nvCxnSpPr>
        <p:spPr>
          <a:xfrm>
            <a:off x="9454213" y="2665727"/>
            <a:ext cx="7914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76604101-5833-2252-50E3-869C08365FFC}"/>
              </a:ext>
            </a:extLst>
          </p:cNvPr>
          <p:cNvSpPr txBox="1"/>
          <p:nvPr/>
        </p:nvSpPr>
        <p:spPr>
          <a:xfrm>
            <a:off x="9884408" y="1830673"/>
            <a:ext cx="2105303" cy="276999"/>
          </a:xfrm>
          <a:prstGeom prst="rect">
            <a:avLst/>
          </a:prstGeom>
          <a:noFill/>
        </p:spPr>
        <p:txBody>
          <a:bodyPr wrap="square" rtlCol="0">
            <a:spAutoFit/>
          </a:bodyPr>
          <a:lstStyle/>
          <a:p>
            <a:pPr algn="ctr"/>
            <a:r>
              <a:rPr lang="en-IN" sz="1200" b="1" dirty="0"/>
              <a:t>Save ML model</a:t>
            </a:r>
          </a:p>
        </p:txBody>
      </p:sp>
      <p:sp>
        <p:nvSpPr>
          <p:cNvPr id="84" name="TextBox 83">
            <a:extLst>
              <a:ext uri="{FF2B5EF4-FFF2-40B4-BE49-F238E27FC236}">
                <a16:creationId xmlns:a16="http://schemas.microsoft.com/office/drawing/2014/main" id="{2D6CB695-D08D-3067-755D-06541B0E73E2}"/>
              </a:ext>
            </a:extLst>
          </p:cNvPr>
          <p:cNvSpPr txBox="1"/>
          <p:nvPr/>
        </p:nvSpPr>
        <p:spPr>
          <a:xfrm>
            <a:off x="2465264" y="3192383"/>
            <a:ext cx="1684354" cy="707886"/>
          </a:xfrm>
          <a:prstGeom prst="rect">
            <a:avLst/>
          </a:prstGeom>
          <a:noFill/>
        </p:spPr>
        <p:txBody>
          <a:bodyPr wrap="square" rtlCol="0">
            <a:spAutoFit/>
          </a:bodyPr>
          <a:lstStyle/>
          <a:p>
            <a:r>
              <a:rPr lang="en-IN" sz="1000" dirty="0"/>
              <a:t>► Detect Faces using</a:t>
            </a:r>
          </a:p>
          <a:p>
            <a:r>
              <a:rPr lang="en-IN" sz="1000" dirty="0"/>
              <a:t> </a:t>
            </a:r>
            <a:r>
              <a:rPr lang="en-IN" sz="1000" i="1" dirty="0" err="1"/>
              <a:t>Haar</a:t>
            </a:r>
            <a:r>
              <a:rPr lang="en-IN" sz="1000" i="1" dirty="0"/>
              <a:t> Cascade Classifier</a:t>
            </a:r>
          </a:p>
          <a:p>
            <a:r>
              <a:rPr lang="en-IN" sz="1000" dirty="0"/>
              <a:t>► Crop Faces from Images</a:t>
            </a:r>
          </a:p>
          <a:p>
            <a:r>
              <a:rPr lang="en-IN" sz="1000" dirty="0"/>
              <a:t>► Label Each Image</a:t>
            </a:r>
          </a:p>
        </p:txBody>
      </p:sp>
      <p:sp>
        <p:nvSpPr>
          <p:cNvPr id="85" name="TextBox 84">
            <a:extLst>
              <a:ext uri="{FF2B5EF4-FFF2-40B4-BE49-F238E27FC236}">
                <a16:creationId xmlns:a16="http://schemas.microsoft.com/office/drawing/2014/main" id="{0C2EB6B1-11D1-1990-F5B4-1670184F8757}"/>
              </a:ext>
            </a:extLst>
          </p:cNvPr>
          <p:cNvSpPr txBox="1"/>
          <p:nvPr/>
        </p:nvSpPr>
        <p:spPr>
          <a:xfrm>
            <a:off x="4181799" y="3192383"/>
            <a:ext cx="1684354" cy="1015663"/>
          </a:xfrm>
          <a:prstGeom prst="rect">
            <a:avLst/>
          </a:prstGeom>
          <a:noFill/>
        </p:spPr>
        <p:txBody>
          <a:bodyPr wrap="square" rtlCol="0">
            <a:spAutoFit/>
          </a:bodyPr>
          <a:lstStyle/>
          <a:p>
            <a:r>
              <a:rPr lang="en-IN" sz="1000" dirty="0"/>
              <a:t>► Unstructured dimension of cropped images to structured image dimension</a:t>
            </a:r>
          </a:p>
          <a:p>
            <a:r>
              <a:rPr lang="en-IN" sz="1000" dirty="0"/>
              <a:t>► OpenCV resize module to make structure</a:t>
            </a:r>
          </a:p>
        </p:txBody>
      </p:sp>
      <p:sp>
        <p:nvSpPr>
          <p:cNvPr id="86" name="TextBox 85">
            <a:extLst>
              <a:ext uri="{FF2B5EF4-FFF2-40B4-BE49-F238E27FC236}">
                <a16:creationId xmlns:a16="http://schemas.microsoft.com/office/drawing/2014/main" id="{98857071-AA67-1EBB-8943-A713F5032BA2}"/>
              </a:ext>
            </a:extLst>
          </p:cNvPr>
          <p:cNvSpPr txBox="1"/>
          <p:nvPr/>
        </p:nvSpPr>
        <p:spPr>
          <a:xfrm>
            <a:off x="5931807" y="3171667"/>
            <a:ext cx="1684354" cy="553998"/>
          </a:xfrm>
          <a:prstGeom prst="rect">
            <a:avLst/>
          </a:prstGeom>
          <a:noFill/>
        </p:spPr>
        <p:txBody>
          <a:bodyPr wrap="square" rtlCol="0">
            <a:spAutoFit/>
          </a:bodyPr>
          <a:lstStyle/>
          <a:p>
            <a:r>
              <a:rPr lang="en-IN" sz="1000" dirty="0"/>
              <a:t>► Eigen Faces</a:t>
            </a:r>
          </a:p>
          <a:p>
            <a:r>
              <a:rPr lang="en-IN" sz="1000" dirty="0"/>
              <a:t>► Use PCA to extract features from Faces.</a:t>
            </a:r>
          </a:p>
        </p:txBody>
      </p:sp>
      <p:sp>
        <p:nvSpPr>
          <p:cNvPr id="87" name="TextBox 86">
            <a:extLst>
              <a:ext uri="{FF2B5EF4-FFF2-40B4-BE49-F238E27FC236}">
                <a16:creationId xmlns:a16="http://schemas.microsoft.com/office/drawing/2014/main" id="{E3DF7BA0-459A-0A9C-9CE0-254A16E31D9F}"/>
              </a:ext>
            </a:extLst>
          </p:cNvPr>
          <p:cNvSpPr txBox="1"/>
          <p:nvPr/>
        </p:nvSpPr>
        <p:spPr>
          <a:xfrm>
            <a:off x="738743" y="1644895"/>
            <a:ext cx="1160664" cy="276999"/>
          </a:xfrm>
          <a:prstGeom prst="rect">
            <a:avLst/>
          </a:prstGeom>
          <a:noFill/>
        </p:spPr>
        <p:txBody>
          <a:bodyPr wrap="square" rtlCol="0">
            <a:spAutoFit/>
          </a:bodyPr>
          <a:lstStyle/>
          <a:p>
            <a:r>
              <a:rPr lang="en-IN" sz="1200" b="1" dirty="0"/>
              <a:t>Images Data</a:t>
            </a:r>
          </a:p>
        </p:txBody>
      </p:sp>
      <p:sp>
        <p:nvSpPr>
          <p:cNvPr id="88" name="Right Brace 87">
            <a:extLst>
              <a:ext uri="{FF2B5EF4-FFF2-40B4-BE49-F238E27FC236}">
                <a16:creationId xmlns:a16="http://schemas.microsoft.com/office/drawing/2014/main" id="{A49A9759-3238-5B85-5C66-63A707507E4E}"/>
              </a:ext>
            </a:extLst>
          </p:cNvPr>
          <p:cNvSpPr/>
          <p:nvPr/>
        </p:nvSpPr>
        <p:spPr>
          <a:xfrm rot="16200000">
            <a:off x="4731390" y="-548144"/>
            <a:ext cx="403736" cy="4770269"/>
          </a:xfrm>
          <a:prstGeom prst="rightBrace">
            <a:avLst>
              <a:gd name="adj1" fmla="val 54257"/>
              <a:gd name="adj2" fmla="val 50000"/>
            </a:avLst>
          </a:prstGeom>
          <a:ln w="19050">
            <a:solidFill>
              <a:srgbClr val="F6822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9" name="TextBox 88">
            <a:extLst>
              <a:ext uri="{FF2B5EF4-FFF2-40B4-BE49-F238E27FC236}">
                <a16:creationId xmlns:a16="http://schemas.microsoft.com/office/drawing/2014/main" id="{15DA22D6-35DB-0834-394E-F108718F900B}"/>
              </a:ext>
            </a:extLst>
          </p:cNvPr>
          <p:cNvSpPr txBox="1"/>
          <p:nvPr/>
        </p:nvSpPr>
        <p:spPr>
          <a:xfrm>
            <a:off x="4236546" y="1352131"/>
            <a:ext cx="1580038" cy="276999"/>
          </a:xfrm>
          <a:prstGeom prst="rect">
            <a:avLst/>
          </a:prstGeom>
          <a:noFill/>
        </p:spPr>
        <p:txBody>
          <a:bodyPr wrap="square" rtlCol="0">
            <a:spAutoFit/>
          </a:bodyPr>
          <a:lstStyle/>
          <a:p>
            <a:r>
              <a:rPr lang="en-IN" sz="1200" b="1" dirty="0"/>
              <a:t>Data Pre-processing</a:t>
            </a:r>
          </a:p>
        </p:txBody>
      </p:sp>
      <p:pic>
        <p:nvPicPr>
          <p:cNvPr id="90" name="Graphic 89">
            <a:extLst>
              <a:ext uri="{FF2B5EF4-FFF2-40B4-BE49-F238E27FC236}">
                <a16:creationId xmlns:a16="http://schemas.microsoft.com/office/drawing/2014/main" id="{B97DDBE5-5E54-E294-7149-4F3BCC05FCF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0" y="1"/>
            <a:ext cx="12191999" cy="1104900"/>
          </a:xfrm>
          <a:prstGeom prst="rect">
            <a:avLst/>
          </a:prstGeom>
        </p:spPr>
      </p:pic>
      <p:sp>
        <p:nvSpPr>
          <p:cNvPr id="91" name="TextBox 90">
            <a:extLst>
              <a:ext uri="{FF2B5EF4-FFF2-40B4-BE49-F238E27FC236}">
                <a16:creationId xmlns:a16="http://schemas.microsoft.com/office/drawing/2014/main" id="{726F1988-745C-BECC-E4FE-C7D1A233D246}"/>
              </a:ext>
            </a:extLst>
          </p:cNvPr>
          <p:cNvSpPr txBox="1"/>
          <p:nvPr/>
        </p:nvSpPr>
        <p:spPr>
          <a:xfrm>
            <a:off x="504824" y="260063"/>
            <a:ext cx="5591176" cy="584775"/>
          </a:xfrm>
          <a:prstGeom prst="rect">
            <a:avLst/>
          </a:prstGeom>
          <a:noFill/>
        </p:spPr>
        <p:txBody>
          <a:bodyPr wrap="square">
            <a:spAutoFit/>
          </a:bodyPr>
          <a:lstStyle/>
          <a:p>
            <a:r>
              <a:rPr lang="en-US" sz="3200" b="1" dirty="0">
                <a:solidFill>
                  <a:srgbClr val="FFEDCC"/>
                </a:solidFill>
                <a:latin typeface="Montserrat" pitchFamily="2" charset="0"/>
              </a:rPr>
              <a:t>Training Flow</a:t>
            </a:r>
            <a:endParaRPr lang="en-US" sz="3200" dirty="0"/>
          </a:p>
        </p:txBody>
      </p:sp>
    </p:spTree>
    <p:extLst>
      <p:ext uri="{BB962C8B-B14F-4D97-AF65-F5344CB8AC3E}">
        <p14:creationId xmlns:p14="http://schemas.microsoft.com/office/powerpoint/2010/main" val="3073374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4" y="260063"/>
            <a:ext cx="8615730" cy="584775"/>
          </a:xfrm>
          <a:prstGeom prst="rect">
            <a:avLst/>
          </a:prstGeom>
          <a:noFill/>
        </p:spPr>
        <p:txBody>
          <a:bodyPr wrap="square">
            <a:spAutoFit/>
          </a:bodyPr>
          <a:lstStyle/>
          <a:p>
            <a:r>
              <a:rPr lang="en-US" sz="3200" b="1" dirty="0">
                <a:solidFill>
                  <a:srgbClr val="FFEDCC"/>
                </a:solidFill>
                <a:latin typeface="Montserrat" pitchFamily="2" charset="0"/>
              </a:rPr>
              <a:t>Data Pre-processing – Cropping faces</a:t>
            </a:r>
            <a:endParaRPr lang="en-US" sz="3200" dirty="0"/>
          </a:p>
        </p:txBody>
      </p:sp>
      <p:pic>
        <p:nvPicPr>
          <p:cNvPr id="4" name="Picture 3">
            <a:extLst>
              <a:ext uri="{FF2B5EF4-FFF2-40B4-BE49-F238E27FC236}">
                <a16:creationId xmlns:a16="http://schemas.microsoft.com/office/drawing/2014/main" id="{49DACE44-0038-3CA3-B1C6-9CD6D7A220E2}"/>
              </a:ext>
            </a:extLst>
          </p:cNvPr>
          <p:cNvPicPr>
            <a:picLocks noChangeAspect="1"/>
          </p:cNvPicPr>
          <p:nvPr/>
        </p:nvPicPr>
        <p:blipFill>
          <a:blip r:embed="rId5"/>
          <a:stretch>
            <a:fillRect/>
          </a:stretch>
        </p:blipFill>
        <p:spPr>
          <a:xfrm>
            <a:off x="707275" y="1448095"/>
            <a:ext cx="3820058" cy="4677428"/>
          </a:xfrm>
          <a:prstGeom prst="rect">
            <a:avLst/>
          </a:prstGeom>
        </p:spPr>
      </p:pic>
      <p:pic>
        <p:nvPicPr>
          <p:cNvPr id="12" name="Picture 11">
            <a:extLst>
              <a:ext uri="{FF2B5EF4-FFF2-40B4-BE49-F238E27FC236}">
                <a16:creationId xmlns:a16="http://schemas.microsoft.com/office/drawing/2014/main" id="{2852204C-7C6B-54F1-9BE3-EAC59F61652A}"/>
              </a:ext>
            </a:extLst>
          </p:cNvPr>
          <p:cNvPicPr>
            <a:picLocks noChangeAspect="1"/>
          </p:cNvPicPr>
          <p:nvPr/>
        </p:nvPicPr>
        <p:blipFill rotWithShape="1">
          <a:blip r:embed="rId6"/>
          <a:srcRect l="28025"/>
          <a:stretch/>
        </p:blipFill>
        <p:spPr>
          <a:xfrm>
            <a:off x="6658707" y="1448095"/>
            <a:ext cx="4285376" cy="4610743"/>
          </a:xfrm>
          <a:prstGeom prst="rect">
            <a:avLst/>
          </a:prstGeom>
        </p:spPr>
      </p:pic>
      <p:pic>
        <p:nvPicPr>
          <p:cNvPr id="15" name="Picture 14">
            <a:extLst>
              <a:ext uri="{FF2B5EF4-FFF2-40B4-BE49-F238E27FC236}">
                <a16:creationId xmlns:a16="http://schemas.microsoft.com/office/drawing/2014/main" id="{0C873246-8C66-BB01-8F5E-6A73D0004F80}"/>
              </a:ext>
            </a:extLst>
          </p:cNvPr>
          <p:cNvPicPr>
            <a:picLocks noChangeAspect="1"/>
          </p:cNvPicPr>
          <p:nvPr/>
        </p:nvPicPr>
        <p:blipFill>
          <a:blip r:embed="rId7">
            <a:duotone>
              <a:schemeClr val="accent2">
                <a:shade val="45000"/>
                <a:satMod val="135000"/>
              </a:schemeClr>
              <a:prstClr val="white"/>
            </a:duotone>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4755667" y="3743824"/>
            <a:ext cx="1577183" cy="509699"/>
          </a:xfrm>
          <a:prstGeom prst="rect">
            <a:avLst/>
          </a:prstGeom>
        </p:spPr>
      </p:pic>
    </p:spTree>
    <p:extLst>
      <p:ext uri="{BB962C8B-B14F-4D97-AF65-F5344CB8AC3E}">
        <p14:creationId xmlns:p14="http://schemas.microsoft.com/office/powerpoint/2010/main" val="4291581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3" y="260063"/>
            <a:ext cx="8979145" cy="584775"/>
          </a:xfrm>
          <a:prstGeom prst="rect">
            <a:avLst/>
          </a:prstGeom>
          <a:noFill/>
        </p:spPr>
        <p:txBody>
          <a:bodyPr wrap="square">
            <a:spAutoFit/>
          </a:bodyPr>
          <a:lstStyle/>
          <a:p>
            <a:r>
              <a:rPr lang="en-US" sz="3200" b="1" dirty="0">
                <a:solidFill>
                  <a:srgbClr val="FFEDCC"/>
                </a:solidFill>
                <a:latin typeface="Montserrat" pitchFamily="2" charset="0"/>
              </a:rPr>
              <a:t>Data Pre-processing – Structure Images</a:t>
            </a:r>
            <a:endParaRPr lang="en-US" sz="3200" dirty="0"/>
          </a:p>
        </p:txBody>
      </p:sp>
      <p:pic>
        <p:nvPicPr>
          <p:cNvPr id="6" name="Picture 5">
            <a:extLst>
              <a:ext uri="{FF2B5EF4-FFF2-40B4-BE49-F238E27FC236}">
                <a16:creationId xmlns:a16="http://schemas.microsoft.com/office/drawing/2014/main" id="{9541B194-F629-1623-0B9E-C5F09854BC53}"/>
              </a:ext>
            </a:extLst>
          </p:cNvPr>
          <p:cNvPicPr>
            <a:picLocks noChangeAspect="1"/>
          </p:cNvPicPr>
          <p:nvPr/>
        </p:nvPicPr>
        <p:blipFill>
          <a:blip r:embed="rId5"/>
          <a:stretch>
            <a:fillRect/>
          </a:stretch>
        </p:blipFill>
        <p:spPr>
          <a:xfrm>
            <a:off x="504824" y="1687434"/>
            <a:ext cx="4559636" cy="4122864"/>
          </a:xfrm>
          <a:prstGeom prst="rect">
            <a:avLst/>
          </a:prstGeom>
        </p:spPr>
      </p:pic>
      <p:pic>
        <p:nvPicPr>
          <p:cNvPr id="8" name="Picture 7">
            <a:extLst>
              <a:ext uri="{FF2B5EF4-FFF2-40B4-BE49-F238E27FC236}">
                <a16:creationId xmlns:a16="http://schemas.microsoft.com/office/drawing/2014/main" id="{16EE454A-A8EF-7FE7-C16F-048C547C5F78}"/>
              </a:ext>
            </a:extLst>
          </p:cNvPr>
          <p:cNvPicPr>
            <a:picLocks noChangeAspect="1"/>
          </p:cNvPicPr>
          <p:nvPr/>
        </p:nvPicPr>
        <p:blipFill>
          <a:blip r:embed="rId6"/>
          <a:stretch>
            <a:fillRect/>
          </a:stretch>
        </p:blipFill>
        <p:spPr>
          <a:xfrm>
            <a:off x="6948591" y="1687434"/>
            <a:ext cx="4636179" cy="3482443"/>
          </a:xfrm>
          <a:prstGeom prst="rect">
            <a:avLst/>
          </a:prstGeom>
        </p:spPr>
      </p:pic>
      <p:pic>
        <p:nvPicPr>
          <p:cNvPr id="13" name="Picture 12">
            <a:extLst>
              <a:ext uri="{FF2B5EF4-FFF2-40B4-BE49-F238E27FC236}">
                <a16:creationId xmlns:a16="http://schemas.microsoft.com/office/drawing/2014/main" id="{F2941E2B-BAFF-C358-70D3-B974874AF934}"/>
              </a:ext>
            </a:extLst>
          </p:cNvPr>
          <p:cNvPicPr>
            <a:picLocks noChangeAspect="1"/>
          </p:cNvPicPr>
          <p:nvPr/>
        </p:nvPicPr>
        <p:blipFill>
          <a:blip r:embed="rId7">
            <a:duotone>
              <a:schemeClr val="accent2">
                <a:shade val="45000"/>
                <a:satMod val="135000"/>
              </a:schemeClr>
              <a:prstClr val="white"/>
            </a:duotone>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5205135" y="3569933"/>
            <a:ext cx="1577183" cy="509699"/>
          </a:xfrm>
          <a:prstGeom prst="rect">
            <a:avLst/>
          </a:prstGeom>
        </p:spPr>
      </p:pic>
    </p:spTree>
    <p:extLst>
      <p:ext uri="{BB962C8B-B14F-4D97-AF65-F5344CB8AC3E}">
        <p14:creationId xmlns:p14="http://schemas.microsoft.com/office/powerpoint/2010/main" val="1880259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4" y="260063"/>
            <a:ext cx="8615730" cy="584775"/>
          </a:xfrm>
          <a:prstGeom prst="rect">
            <a:avLst/>
          </a:prstGeom>
          <a:noFill/>
        </p:spPr>
        <p:txBody>
          <a:bodyPr wrap="square">
            <a:spAutoFit/>
          </a:bodyPr>
          <a:lstStyle/>
          <a:p>
            <a:r>
              <a:rPr lang="en-US" sz="3200" b="1" dirty="0">
                <a:solidFill>
                  <a:srgbClr val="FFEDCC"/>
                </a:solidFill>
                <a:latin typeface="Montserrat" pitchFamily="2" charset="0"/>
              </a:rPr>
              <a:t>Exploratory Data Analysis</a:t>
            </a:r>
            <a:endParaRPr lang="en-US" sz="3200" dirty="0"/>
          </a:p>
        </p:txBody>
      </p:sp>
      <p:sp>
        <p:nvSpPr>
          <p:cNvPr id="14" name="TextBox 13">
            <a:extLst>
              <a:ext uri="{FF2B5EF4-FFF2-40B4-BE49-F238E27FC236}">
                <a16:creationId xmlns:a16="http://schemas.microsoft.com/office/drawing/2014/main" id="{CCB024FA-506B-81F3-49AB-A4F168B1753C}"/>
              </a:ext>
            </a:extLst>
          </p:cNvPr>
          <p:cNvSpPr txBox="1"/>
          <p:nvPr/>
        </p:nvSpPr>
        <p:spPr>
          <a:xfrm>
            <a:off x="504824" y="1866838"/>
            <a:ext cx="8615730" cy="378501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374151"/>
                </a:solidFill>
                <a:effectLst/>
                <a:latin typeface="Montserrat Medium" pitchFamily="2" charset="0"/>
              </a:rPr>
              <a:t>Distribution of Male and Female</a:t>
            </a:r>
          </a:p>
          <a:p>
            <a:pPr marL="742950" lvl="1" indent="-285750">
              <a:lnSpc>
                <a:spcPct val="150000"/>
              </a:lnSpc>
              <a:buFont typeface="Arial" panose="020B0604020202020204" pitchFamily="34" charset="0"/>
              <a:buChar char="•"/>
            </a:pPr>
            <a:r>
              <a:rPr lang="en-US" dirty="0">
                <a:solidFill>
                  <a:srgbClr val="374151"/>
                </a:solidFill>
                <a:latin typeface="Montserrat Medium" pitchFamily="2" charset="0"/>
              </a:rPr>
              <a:t>Bar Chart</a:t>
            </a:r>
          </a:p>
          <a:p>
            <a:pPr marL="742950" lvl="1" indent="-285750">
              <a:lnSpc>
                <a:spcPct val="150000"/>
              </a:lnSpc>
              <a:buFont typeface="Arial" panose="020B0604020202020204" pitchFamily="34" charset="0"/>
              <a:buChar char="•"/>
            </a:pPr>
            <a:r>
              <a:rPr lang="en-US" b="0" i="0" dirty="0">
                <a:solidFill>
                  <a:srgbClr val="374151"/>
                </a:solidFill>
                <a:effectLst/>
                <a:latin typeface="Montserrat Medium" pitchFamily="2" charset="0"/>
              </a:rPr>
              <a:t>Pie Chat</a:t>
            </a:r>
          </a:p>
          <a:p>
            <a:pPr marL="285750" indent="-285750">
              <a:lnSpc>
                <a:spcPct val="150000"/>
              </a:lnSpc>
              <a:buFont typeface="Arial" panose="020B0604020202020204" pitchFamily="34" charset="0"/>
              <a:buChar char="•"/>
            </a:pPr>
            <a:r>
              <a:rPr lang="en-US" dirty="0">
                <a:solidFill>
                  <a:srgbClr val="374151"/>
                </a:solidFill>
                <a:latin typeface="Montserrat Medium" pitchFamily="2" charset="0"/>
              </a:rPr>
              <a:t>What Distribution of size of all Images</a:t>
            </a:r>
          </a:p>
          <a:p>
            <a:pPr marL="742950" lvl="1" indent="-285750">
              <a:lnSpc>
                <a:spcPct val="150000"/>
              </a:lnSpc>
              <a:buFont typeface="Arial" panose="020B0604020202020204" pitchFamily="34" charset="0"/>
              <a:buChar char="•"/>
            </a:pPr>
            <a:r>
              <a:rPr lang="en-US" dirty="0">
                <a:solidFill>
                  <a:srgbClr val="374151"/>
                </a:solidFill>
                <a:latin typeface="Montserrat Medium" pitchFamily="2" charset="0"/>
              </a:rPr>
              <a:t>Histogram</a:t>
            </a:r>
          </a:p>
          <a:p>
            <a:pPr marL="742950" lvl="1" indent="-285750">
              <a:lnSpc>
                <a:spcPct val="150000"/>
              </a:lnSpc>
              <a:buFont typeface="Arial" panose="020B0604020202020204" pitchFamily="34" charset="0"/>
              <a:buChar char="•"/>
            </a:pPr>
            <a:r>
              <a:rPr lang="en-US" dirty="0">
                <a:solidFill>
                  <a:srgbClr val="374151"/>
                </a:solidFill>
                <a:latin typeface="Montserrat Medium" pitchFamily="2" charset="0"/>
              </a:rPr>
              <a:t>Box Plot</a:t>
            </a:r>
          </a:p>
          <a:p>
            <a:pPr marL="742950" lvl="1" indent="-285750">
              <a:lnSpc>
                <a:spcPct val="150000"/>
              </a:lnSpc>
              <a:buFont typeface="Arial" panose="020B0604020202020204" pitchFamily="34" charset="0"/>
              <a:buChar char="•"/>
            </a:pPr>
            <a:r>
              <a:rPr lang="en-US" dirty="0">
                <a:solidFill>
                  <a:srgbClr val="374151"/>
                </a:solidFill>
                <a:latin typeface="Montserrat Medium" pitchFamily="2" charset="0"/>
              </a:rPr>
              <a:t>Spilt by “Gender”</a:t>
            </a:r>
          </a:p>
          <a:p>
            <a:pPr marL="285750" indent="-285750">
              <a:lnSpc>
                <a:spcPct val="150000"/>
              </a:lnSpc>
              <a:buFont typeface="Arial" panose="020B0604020202020204" pitchFamily="34" charset="0"/>
              <a:buChar char="•"/>
            </a:pPr>
            <a:r>
              <a:rPr lang="en-US" dirty="0">
                <a:solidFill>
                  <a:srgbClr val="374151"/>
                </a:solidFill>
                <a:latin typeface="Montserrat Medium" pitchFamily="2" charset="0"/>
              </a:rPr>
              <a:t>Make the decision of width and height to resize using above chart</a:t>
            </a:r>
          </a:p>
          <a:p>
            <a:pPr marL="285750" indent="-285750">
              <a:lnSpc>
                <a:spcPct val="150000"/>
              </a:lnSpc>
              <a:buFont typeface="Arial" panose="020B0604020202020204" pitchFamily="34" charset="0"/>
              <a:buChar char="•"/>
            </a:pPr>
            <a:r>
              <a:rPr lang="en-US" dirty="0">
                <a:solidFill>
                  <a:srgbClr val="374151"/>
                </a:solidFill>
                <a:latin typeface="Montserrat Medium" pitchFamily="2" charset="0"/>
              </a:rPr>
              <a:t>Remove the few images that are having very less size</a:t>
            </a:r>
            <a:endParaRPr lang="en-US" dirty="0">
              <a:latin typeface="Montserrat Medium" pitchFamily="2" charset="0"/>
            </a:endParaRPr>
          </a:p>
        </p:txBody>
      </p:sp>
    </p:spTree>
    <p:extLst>
      <p:ext uri="{BB962C8B-B14F-4D97-AF65-F5344CB8AC3E}">
        <p14:creationId xmlns:p14="http://schemas.microsoft.com/office/powerpoint/2010/main" val="2318991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4" y="260063"/>
            <a:ext cx="8615730" cy="584775"/>
          </a:xfrm>
          <a:prstGeom prst="rect">
            <a:avLst/>
          </a:prstGeom>
          <a:noFill/>
        </p:spPr>
        <p:txBody>
          <a:bodyPr wrap="square">
            <a:spAutoFit/>
          </a:bodyPr>
          <a:lstStyle/>
          <a:p>
            <a:r>
              <a:rPr lang="en-US" sz="3200" b="1" dirty="0">
                <a:solidFill>
                  <a:srgbClr val="FFEDCC"/>
                </a:solidFill>
                <a:latin typeface="Montserrat" pitchFamily="2" charset="0"/>
              </a:rPr>
              <a:t>Distribution of Male and Female</a:t>
            </a:r>
          </a:p>
        </p:txBody>
      </p:sp>
      <p:pic>
        <p:nvPicPr>
          <p:cNvPr id="4" name="Picture 3">
            <a:extLst>
              <a:ext uri="{FF2B5EF4-FFF2-40B4-BE49-F238E27FC236}">
                <a16:creationId xmlns:a16="http://schemas.microsoft.com/office/drawing/2014/main" id="{82C5C188-CB23-C9F9-33CA-21D2945570B0}"/>
              </a:ext>
            </a:extLst>
          </p:cNvPr>
          <p:cNvPicPr>
            <a:picLocks noChangeAspect="1"/>
          </p:cNvPicPr>
          <p:nvPr/>
        </p:nvPicPr>
        <p:blipFill rotWithShape="1">
          <a:blip r:embed="rId5"/>
          <a:srcRect r="46831"/>
          <a:stretch/>
        </p:blipFill>
        <p:spPr>
          <a:xfrm>
            <a:off x="1022470" y="1711053"/>
            <a:ext cx="3420576" cy="4609763"/>
          </a:xfrm>
          <a:prstGeom prst="rect">
            <a:avLst/>
          </a:prstGeom>
        </p:spPr>
      </p:pic>
      <p:pic>
        <p:nvPicPr>
          <p:cNvPr id="6" name="Picture 5">
            <a:extLst>
              <a:ext uri="{FF2B5EF4-FFF2-40B4-BE49-F238E27FC236}">
                <a16:creationId xmlns:a16="http://schemas.microsoft.com/office/drawing/2014/main" id="{46746387-B1D9-AA82-82E8-4791E92DD1BB}"/>
              </a:ext>
            </a:extLst>
          </p:cNvPr>
          <p:cNvPicPr>
            <a:picLocks noChangeAspect="1"/>
          </p:cNvPicPr>
          <p:nvPr/>
        </p:nvPicPr>
        <p:blipFill rotWithShape="1">
          <a:blip r:embed="rId5"/>
          <a:srcRect l="51893"/>
          <a:stretch/>
        </p:blipFill>
        <p:spPr>
          <a:xfrm>
            <a:off x="6201510" y="1711053"/>
            <a:ext cx="3094892" cy="4609763"/>
          </a:xfrm>
          <a:prstGeom prst="rect">
            <a:avLst/>
          </a:prstGeom>
        </p:spPr>
      </p:pic>
    </p:spTree>
    <p:extLst>
      <p:ext uri="{BB962C8B-B14F-4D97-AF65-F5344CB8AC3E}">
        <p14:creationId xmlns:p14="http://schemas.microsoft.com/office/powerpoint/2010/main" val="84010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4" y="260063"/>
            <a:ext cx="8615730" cy="584775"/>
          </a:xfrm>
          <a:prstGeom prst="rect">
            <a:avLst/>
          </a:prstGeom>
          <a:noFill/>
        </p:spPr>
        <p:txBody>
          <a:bodyPr wrap="square">
            <a:spAutoFit/>
          </a:bodyPr>
          <a:lstStyle/>
          <a:p>
            <a:r>
              <a:rPr lang="en-US" sz="3200" b="1" dirty="0">
                <a:solidFill>
                  <a:srgbClr val="FFEDCC"/>
                </a:solidFill>
                <a:latin typeface="Montserrat" pitchFamily="2" charset="0"/>
              </a:rPr>
              <a:t>Distribution of size of all Images</a:t>
            </a:r>
          </a:p>
        </p:txBody>
      </p:sp>
      <p:pic>
        <p:nvPicPr>
          <p:cNvPr id="7" name="Picture 6">
            <a:extLst>
              <a:ext uri="{FF2B5EF4-FFF2-40B4-BE49-F238E27FC236}">
                <a16:creationId xmlns:a16="http://schemas.microsoft.com/office/drawing/2014/main" id="{BAC94740-AD31-8DD9-6D97-D60C8FABDF0F}"/>
              </a:ext>
            </a:extLst>
          </p:cNvPr>
          <p:cNvPicPr>
            <a:picLocks noChangeAspect="1"/>
          </p:cNvPicPr>
          <p:nvPr/>
        </p:nvPicPr>
        <p:blipFill>
          <a:blip r:embed="rId5"/>
          <a:stretch>
            <a:fillRect/>
          </a:stretch>
        </p:blipFill>
        <p:spPr>
          <a:xfrm>
            <a:off x="614728" y="1626911"/>
            <a:ext cx="9185764" cy="4668381"/>
          </a:xfrm>
          <a:prstGeom prst="rect">
            <a:avLst/>
          </a:prstGeom>
        </p:spPr>
      </p:pic>
    </p:spTree>
    <p:extLst>
      <p:ext uri="{BB962C8B-B14F-4D97-AF65-F5344CB8AC3E}">
        <p14:creationId xmlns:p14="http://schemas.microsoft.com/office/powerpoint/2010/main" val="2659297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4" y="260063"/>
            <a:ext cx="8615730" cy="584775"/>
          </a:xfrm>
          <a:prstGeom prst="rect">
            <a:avLst/>
          </a:prstGeom>
          <a:noFill/>
        </p:spPr>
        <p:txBody>
          <a:bodyPr wrap="square">
            <a:spAutoFit/>
          </a:bodyPr>
          <a:lstStyle/>
          <a:p>
            <a:r>
              <a:rPr lang="en-US" sz="3200" b="1" dirty="0">
                <a:solidFill>
                  <a:srgbClr val="FFEDCC"/>
                </a:solidFill>
                <a:latin typeface="Montserrat" pitchFamily="2" charset="0"/>
              </a:rPr>
              <a:t>Distribution of size of Male and Female</a:t>
            </a:r>
          </a:p>
        </p:txBody>
      </p:sp>
      <p:pic>
        <p:nvPicPr>
          <p:cNvPr id="4" name="Picture 3">
            <a:extLst>
              <a:ext uri="{FF2B5EF4-FFF2-40B4-BE49-F238E27FC236}">
                <a16:creationId xmlns:a16="http://schemas.microsoft.com/office/drawing/2014/main" id="{27FCEEEB-3C63-EAAB-EAD2-22F5E5BF72BC}"/>
              </a:ext>
            </a:extLst>
          </p:cNvPr>
          <p:cNvPicPr>
            <a:picLocks noChangeAspect="1"/>
          </p:cNvPicPr>
          <p:nvPr/>
        </p:nvPicPr>
        <p:blipFill>
          <a:blip r:embed="rId5"/>
          <a:stretch>
            <a:fillRect/>
          </a:stretch>
        </p:blipFill>
        <p:spPr>
          <a:xfrm>
            <a:off x="750276" y="1364962"/>
            <a:ext cx="5040923" cy="5040923"/>
          </a:xfrm>
          <a:prstGeom prst="rect">
            <a:avLst/>
          </a:prstGeom>
        </p:spPr>
      </p:pic>
    </p:spTree>
    <p:extLst>
      <p:ext uri="{BB962C8B-B14F-4D97-AF65-F5344CB8AC3E}">
        <p14:creationId xmlns:p14="http://schemas.microsoft.com/office/powerpoint/2010/main" val="3081249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3" y="260063"/>
            <a:ext cx="8152159" cy="584775"/>
          </a:xfrm>
          <a:prstGeom prst="rect">
            <a:avLst/>
          </a:prstGeom>
          <a:noFill/>
        </p:spPr>
        <p:txBody>
          <a:bodyPr wrap="square">
            <a:spAutoFit/>
          </a:bodyPr>
          <a:lstStyle/>
          <a:p>
            <a:r>
              <a:rPr lang="en-US" sz="3200" b="1" dirty="0">
                <a:solidFill>
                  <a:srgbClr val="FFEDCC"/>
                </a:solidFill>
                <a:latin typeface="Montserrat" pitchFamily="2" charset="0"/>
              </a:rPr>
              <a:t>Eigenface approach using PCA</a:t>
            </a:r>
            <a:endParaRPr lang="en-US" sz="3200" dirty="0"/>
          </a:p>
        </p:txBody>
      </p:sp>
      <p:grpSp>
        <p:nvGrpSpPr>
          <p:cNvPr id="9" name="Group 8">
            <a:extLst>
              <a:ext uri="{FF2B5EF4-FFF2-40B4-BE49-F238E27FC236}">
                <a16:creationId xmlns:a16="http://schemas.microsoft.com/office/drawing/2014/main" id="{18B11AD6-D749-4F0E-0C8A-9180B85A9518}"/>
              </a:ext>
            </a:extLst>
          </p:cNvPr>
          <p:cNvGrpSpPr/>
          <p:nvPr/>
        </p:nvGrpSpPr>
        <p:grpSpPr>
          <a:xfrm>
            <a:off x="931984" y="1596248"/>
            <a:ext cx="10328031" cy="4587165"/>
            <a:chOff x="931984" y="1596248"/>
            <a:chExt cx="10328031" cy="4587165"/>
          </a:xfrm>
        </p:grpSpPr>
        <p:pic>
          <p:nvPicPr>
            <p:cNvPr id="4" name="Picture 3">
              <a:extLst>
                <a:ext uri="{FF2B5EF4-FFF2-40B4-BE49-F238E27FC236}">
                  <a16:creationId xmlns:a16="http://schemas.microsoft.com/office/drawing/2014/main" id="{21D12A17-AD43-615E-3B76-289B9AF26FEB}"/>
                </a:ext>
              </a:extLst>
            </p:cNvPr>
            <p:cNvPicPr>
              <a:picLocks noChangeAspect="1"/>
            </p:cNvPicPr>
            <p:nvPr/>
          </p:nvPicPr>
          <p:blipFill>
            <a:blip r:embed="rId5">
              <a:alphaModFix/>
            </a:blip>
            <a:stretch>
              <a:fillRect/>
            </a:stretch>
          </p:blipFill>
          <p:spPr>
            <a:xfrm>
              <a:off x="931984" y="1596248"/>
              <a:ext cx="10328031" cy="4587165"/>
            </a:xfrm>
            <a:prstGeom prst="rect">
              <a:avLst/>
            </a:prstGeom>
          </p:spPr>
        </p:pic>
        <p:pic>
          <p:nvPicPr>
            <p:cNvPr id="8" name="Picture 7">
              <a:extLst>
                <a:ext uri="{FF2B5EF4-FFF2-40B4-BE49-F238E27FC236}">
                  <a16:creationId xmlns:a16="http://schemas.microsoft.com/office/drawing/2014/main" id="{BC56E20F-DA11-D10E-7A6B-DC6DBB0CAC04}"/>
                </a:ext>
              </a:extLst>
            </p:cNvPr>
            <p:cNvPicPr>
              <a:picLocks noChangeAspect="1"/>
            </p:cNvPicPr>
            <p:nvPr/>
          </p:nvPicPr>
          <p:blipFill rotWithShape="1">
            <a:blip r:embed="rId6">
              <a:alphaModFix/>
              <a:duotone>
                <a:schemeClr val="accent2">
                  <a:shade val="45000"/>
                  <a:satMod val="135000"/>
                </a:schemeClr>
                <a:prstClr val="white"/>
              </a:duotone>
              <a:extLst>
                <a:ext uri="{BEBA8EAE-BF5A-486C-A8C5-ECC9F3942E4B}">
                  <a14:imgProps xmlns:a14="http://schemas.microsoft.com/office/drawing/2010/main">
                    <a14:imgLayer r:embed="rId7">
                      <a14:imgEffect>
                        <a14:brightnessContrast contrast="40000"/>
                      </a14:imgEffect>
                    </a14:imgLayer>
                  </a14:imgProps>
                </a:ext>
              </a:extLst>
            </a:blip>
            <a:srcRect l="16061" t="10693" r="16515" b="48162"/>
            <a:stretch/>
          </p:blipFill>
          <p:spPr>
            <a:xfrm>
              <a:off x="2590801" y="2086708"/>
              <a:ext cx="6963508" cy="1887415"/>
            </a:xfrm>
            <a:prstGeom prst="rect">
              <a:avLst/>
            </a:prstGeom>
          </p:spPr>
        </p:pic>
      </p:grpSp>
    </p:spTree>
    <p:extLst>
      <p:ext uri="{BB962C8B-B14F-4D97-AF65-F5344CB8AC3E}">
        <p14:creationId xmlns:p14="http://schemas.microsoft.com/office/powerpoint/2010/main" val="3286155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3" y="260063"/>
            <a:ext cx="8152159" cy="584775"/>
          </a:xfrm>
          <a:prstGeom prst="rect">
            <a:avLst/>
          </a:prstGeom>
          <a:noFill/>
        </p:spPr>
        <p:txBody>
          <a:bodyPr wrap="square">
            <a:spAutoFit/>
          </a:bodyPr>
          <a:lstStyle/>
          <a:p>
            <a:r>
              <a:rPr lang="en-US" sz="3200" b="1" dirty="0">
                <a:solidFill>
                  <a:srgbClr val="FFEDCC"/>
                </a:solidFill>
                <a:latin typeface="Montserrat" pitchFamily="2" charset="0"/>
              </a:rPr>
              <a:t>Why eigenface approach using PCA</a:t>
            </a:r>
            <a:endParaRPr lang="en-US" sz="3200" dirty="0"/>
          </a:p>
        </p:txBody>
      </p:sp>
      <p:sp>
        <p:nvSpPr>
          <p:cNvPr id="7" name="TextBox 6">
            <a:extLst>
              <a:ext uri="{FF2B5EF4-FFF2-40B4-BE49-F238E27FC236}">
                <a16:creationId xmlns:a16="http://schemas.microsoft.com/office/drawing/2014/main" id="{EB46FE2F-9A4D-A013-3FFC-E432CD1BF9E4}"/>
              </a:ext>
            </a:extLst>
          </p:cNvPr>
          <p:cNvSpPr txBox="1"/>
          <p:nvPr/>
        </p:nvSpPr>
        <p:spPr>
          <a:xfrm>
            <a:off x="546246" y="2179207"/>
            <a:ext cx="8391462" cy="336951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Montserrat Medium" pitchFamily="2" charset="0"/>
              </a:rPr>
              <a:t>The eigenface approach is a well-established method for facial recognition that utilizes PCA</a:t>
            </a:r>
          </a:p>
          <a:p>
            <a:pPr marL="285750" indent="-285750">
              <a:lnSpc>
                <a:spcPct val="150000"/>
              </a:lnSpc>
              <a:buFont typeface="Arial" panose="020B0604020202020204" pitchFamily="34" charset="0"/>
              <a:buChar char="•"/>
            </a:pPr>
            <a:r>
              <a:rPr lang="en-US" dirty="0">
                <a:latin typeface="Montserrat Medium" pitchFamily="2" charset="0"/>
              </a:rPr>
              <a:t>PCA and the eigenface approach can reduce the dimensionality of the data</a:t>
            </a:r>
          </a:p>
          <a:p>
            <a:pPr marL="285750" indent="-285750">
              <a:lnSpc>
                <a:spcPct val="150000"/>
              </a:lnSpc>
              <a:buFont typeface="Arial" panose="020B0604020202020204" pitchFamily="34" charset="0"/>
              <a:buChar char="•"/>
            </a:pPr>
            <a:r>
              <a:rPr lang="en-US" dirty="0">
                <a:latin typeface="Montserrat Medium" pitchFamily="2" charset="0"/>
              </a:rPr>
              <a:t>PCA and the eigenface approach allowing for faster and more efficient computation of facial recognition algorithms</a:t>
            </a:r>
          </a:p>
          <a:p>
            <a:pPr marL="285750" indent="-285750">
              <a:lnSpc>
                <a:spcPct val="150000"/>
              </a:lnSpc>
              <a:buFont typeface="Arial" panose="020B0604020202020204" pitchFamily="34" charset="0"/>
              <a:buChar char="•"/>
            </a:pPr>
            <a:r>
              <a:rPr lang="en-US" dirty="0">
                <a:latin typeface="Montserrat Medium" pitchFamily="2" charset="0"/>
              </a:rPr>
              <a:t>PCA and the eigenface approach  can help to overcome issues such as lighting and pose variations in the images</a:t>
            </a:r>
          </a:p>
        </p:txBody>
      </p:sp>
    </p:spTree>
    <p:extLst>
      <p:ext uri="{BB962C8B-B14F-4D97-AF65-F5344CB8AC3E}">
        <p14:creationId xmlns:p14="http://schemas.microsoft.com/office/powerpoint/2010/main" val="1666829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4" y="260063"/>
            <a:ext cx="8181975" cy="584775"/>
          </a:xfrm>
          <a:prstGeom prst="rect">
            <a:avLst/>
          </a:prstGeom>
          <a:noFill/>
        </p:spPr>
        <p:txBody>
          <a:bodyPr wrap="square">
            <a:spAutoFit/>
          </a:bodyPr>
          <a:lstStyle/>
          <a:p>
            <a:r>
              <a:rPr lang="en-US" sz="3200" b="1" dirty="0">
                <a:solidFill>
                  <a:srgbClr val="FFEDCC"/>
                </a:solidFill>
                <a:latin typeface="Montserrat" pitchFamily="2" charset="0"/>
              </a:rPr>
              <a:t>What is this Project</a:t>
            </a:r>
            <a:endParaRPr lang="en-US" sz="3200" dirty="0"/>
          </a:p>
        </p:txBody>
      </p:sp>
      <p:sp>
        <p:nvSpPr>
          <p:cNvPr id="7" name="TextBox 6">
            <a:extLst>
              <a:ext uri="{FF2B5EF4-FFF2-40B4-BE49-F238E27FC236}">
                <a16:creationId xmlns:a16="http://schemas.microsoft.com/office/drawing/2014/main" id="{F253BE7D-386C-904D-457E-9BE11CDD07E4}"/>
              </a:ext>
            </a:extLst>
          </p:cNvPr>
          <p:cNvSpPr txBox="1"/>
          <p:nvPr/>
        </p:nvSpPr>
        <p:spPr>
          <a:xfrm>
            <a:off x="504824" y="2629406"/>
            <a:ext cx="5991226" cy="2123017"/>
          </a:xfrm>
          <a:prstGeom prst="rect">
            <a:avLst/>
          </a:prstGeom>
          <a:noFill/>
        </p:spPr>
        <p:txBody>
          <a:bodyPr wrap="square">
            <a:spAutoFit/>
          </a:bodyPr>
          <a:lstStyle/>
          <a:p>
            <a:pPr>
              <a:lnSpc>
                <a:spcPct val="150000"/>
              </a:lnSpc>
            </a:pPr>
            <a:r>
              <a:rPr lang="en-US" b="0" i="0" dirty="0">
                <a:solidFill>
                  <a:srgbClr val="374151"/>
                </a:solidFill>
                <a:effectLst/>
                <a:latin typeface="Montserrat Medium" pitchFamily="2" charset="0"/>
              </a:rPr>
              <a:t>Gender Classification Web App - Automatically detect faces in photos, then use a machine learning model to classify gender. Finally, integrate the machine learning model into a Flask app </a:t>
            </a:r>
            <a:endParaRPr lang="en-US" dirty="0">
              <a:latin typeface="Montserrat Medium" pitchFamily="2" charset="0"/>
            </a:endParaRPr>
          </a:p>
        </p:txBody>
      </p:sp>
      <p:pic>
        <p:nvPicPr>
          <p:cNvPr id="9" name="Picture 8">
            <a:extLst>
              <a:ext uri="{FF2B5EF4-FFF2-40B4-BE49-F238E27FC236}">
                <a16:creationId xmlns:a16="http://schemas.microsoft.com/office/drawing/2014/main" id="{E8ECDC1C-14D9-B13E-C809-72A3B3A5604E}"/>
              </a:ext>
            </a:extLst>
          </p:cNvPr>
          <p:cNvPicPr>
            <a:picLocks noChangeAspect="1"/>
          </p:cNvPicPr>
          <p:nvPr/>
        </p:nvPicPr>
        <p:blipFill rotWithShape="1">
          <a:blip r:embed="rId5">
            <a:extLst>
              <a:ext uri="{28A0092B-C50C-407E-A947-70E740481C1C}">
                <a14:useLocalDpi xmlns:a14="http://schemas.microsoft.com/office/drawing/2010/main" val="0"/>
              </a:ext>
            </a:extLst>
          </a:blip>
          <a:srcRect l="35648" t="9722" r="23334" b="15417"/>
          <a:stretch/>
        </p:blipFill>
        <p:spPr>
          <a:xfrm>
            <a:off x="7848601" y="1276350"/>
            <a:ext cx="3838575" cy="5133975"/>
          </a:xfrm>
          <a:prstGeom prst="rect">
            <a:avLst/>
          </a:prstGeom>
        </p:spPr>
      </p:pic>
    </p:spTree>
    <p:extLst>
      <p:ext uri="{BB962C8B-B14F-4D97-AF65-F5344CB8AC3E}">
        <p14:creationId xmlns:p14="http://schemas.microsoft.com/office/powerpoint/2010/main" val="2421837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3" y="260063"/>
            <a:ext cx="8152159" cy="584775"/>
          </a:xfrm>
          <a:prstGeom prst="rect">
            <a:avLst/>
          </a:prstGeom>
          <a:noFill/>
        </p:spPr>
        <p:txBody>
          <a:bodyPr wrap="square">
            <a:spAutoFit/>
          </a:bodyPr>
          <a:lstStyle/>
          <a:p>
            <a:r>
              <a:rPr lang="en-US" sz="3200" b="1" dirty="0">
                <a:solidFill>
                  <a:srgbClr val="FFEDCC"/>
                </a:solidFill>
                <a:latin typeface="Montserrat" pitchFamily="2" charset="0"/>
              </a:rPr>
              <a:t>scikit-learn</a:t>
            </a:r>
            <a:endParaRPr lang="en-US" sz="3200" dirty="0"/>
          </a:p>
        </p:txBody>
      </p:sp>
      <p:sp>
        <p:nvSpPr>
          <p:cNvPr id="7" name="TextBox 6">
            <a:extLst>
              <a:ext uri="{FF2B5EF4-FFF2-40B4-BE49-F238E27FC236}">
                <a16:creationId xmlns:a16="http://schemas.microsoft.com/office/drawing/2014/main" id="{EB46FE2F-9A4D-A013-3FFC-E432CD1BF9E4}"/>
              </a:ext>
            </a:extLst>
          </p:cNvPr>
          <p:cNvSpPr txBox="1"/>
          <p:nvPr/>
        </p:nvSpPr>
        <p:spPr>
          <a:xfrm>
            <a:off x="504823" y="3315719"/>
            <a:ext cx="1148129" cy="461024"/>
          </a:xfrm>
          <a:prstGeom prst="rect">
            <a:avLst/>
          </a:prstGeom>
          <a:solidFill>
            <a:srgbClr val="FFF9EE"/>
          </a:solidFill>
        </p:spPr>
        <p:txBody>
          <a:bodyPr wrap="square">
            <a:spAutoFit/>
          </a:bodyPr>
          <a:lstStyle/>
          <a:p>
            <a:pPr algn="ctr">
              <a:lnSpc>
                <a:spcPct val="150000"/>
              </a:lnSpc>
            </a:pPr>
            <a:r>
              <a:rPr lang="en-US" dirty="0" err="1">
                <a:latin typeface="Montserrat Medium" pitchFamily="2" charset="0"/>
              </a:rPr>
              <a:t>sklearn</a:t>
            </a:r>
            <a:endParaRPr lang="en-US" dirty="0">
              <a:latin typeface="Montserrat Medium" pitchFamily="2" charset="0"/>
            </a:endParaRPr>
          </a:p>
        </p:txBody>
      </p:sp>
      <p:sp>
        <p:nvSpPr>
          <p:cNvPr id="8" name="TextBox 7">
            <a:extLst>
              <a:ext uri="{FF2B5EF4-FFF2-40B4-BE49-F238E27FC236}">
                <a16:creationId xmlns:a16="http://schemas.microsoft.com/office/drawing/2014/main" id="{B9D15B98-CD90-D056-8F73-0B2CD8DB1908}"/>
              </a:ext>
            </a:extLst>
          </p:cNvPr>
          <p:cNvSpPr txBox="1"/>
          <p:nvPr/>
        </p:nvSpPr>
        <p:spPr>
          <a:xfrm>
            <a:off x="3705224" y="1743426"/>
            <a:ext cx="2144591" cy="461024"/>
          </a:xfrm>
          <a:prstGeom prst="rect">
            <a:avLst/>
          </a:prstGeom>
          <a:solidFill>
            <a:srgbClr val="FFEDCC">
              <a:alpha val="32941"/>
            </a:srgbClr>
          </a:solidFill>
        </p:spPr>
        <p:txBody>
          <a:bodyPr wrap="square">
            <a:spAutoFit/>
          </a:bodyPr>
          <a:lstStyle/>
          <a:p>
            <a:pPr algn="ctr">
              <a:lnSpc>
                <a:spcPct val="150000"/>
              </a:lnSpc>
            </a:pPr>
            <a:r>
              <a:rPr lang="en-US" dirty="0" err="1">
                <a:latin typeface="Montserrat Medium" pitchFamily="2" charset="0"/>
              </a:rPr>
              <a:t>model_selection</a:t>
            </a:r>
            <a:endParaRPr lang="en-US" dirty="0">
              <a:latin typeface="Montserrat Medium" pitchFamily="2" charset="0"/>
            </a:endParaRPr>
          </a:p>
        </p:txBody>
      </p:sp>
      <p:sp>
        <p:nvSpPr>
          <p:cNvPr id="9" name="TextBox 8">
            <a:extLst>
              <a:ext uri="{FF2B5EF4-FFF2-40B4-BE49-F238E27FC236}">
                <a16:creationId xmlns:a16="http://schemas.microsoft.com/office/drawing/2014/main" id="{C282AFA5-6A02-67CC-6038-9C8E5FD2AA6D}"/>
              </a:ext>
            </a:extLst>
          </p:cNvPr>
          <p:cNvSpPr txBox="1"/>
          <p:nvPr/>
        </p:nvSpPr>
        <p:spPr>
          <a:xfrm>
            <a:off x="4067909" y="4231523"/>
            <a:ext cx="1419222" cy="461024"/>
          </a:xfrm>
          <a:prstGeom prst="rect">
            <a:avLst/>
          </a:prstGeom>
          <a:solidFill>
            <a:srgbClr val="FFEDCC">
              <a:alpha val="32941"/>
            </a:srgbClr>
          </a:solidFill>
        </p:spPr>
        <p:txBody>
          <a:bodyPr wrap="square">
            <a:spAutoFit/>
          </a:bodyPr>
          <a:lstStyle/>
          <a:p>
            <a:pPr algn="ctr">
              <a:lnSpc>
                <a:spcPct val="150000"/>
              </a:lnSpc>
            </a:pPr>
            <a:r>
              <a:rPr lang="en-US" dirty="0">
                <a:latin typeface="Montserrat Medium" pitchFamily="2" charset="0"/>
              </a:rPr>
              <a:t>SVM</a:t>
            </a:r>
          </a:p>
        </p:txBody>
      </p:sp>
      <p:sp>
        <p:nvSpPr>
          <p:cNvPr id="10" name="TextBox 9">
            <a:extLst>
              <a:ext uri="{FF2B5EF4-FFF2-40B4-BE49-F238E27FC236}">
                <a16:creationId xmlns:a16="http://schemas.microsoft.com/office/drawing/2014/main" id="{726B3B91-1C2C-E2C7-6275-829174F91949}"/>
              </a:ext>
            </a:extLst>
          </p:cNvPr>
          <p:cNvSpPr txBox="1"/>
          <p:nvPr/>
        </p:nvSpPr>
        <p:spPr>
          <a:xfrm>
            <a:off x="2872884" y="2204449"/>
            <a:ext cx="3809269" cy="1348574"/>
          </a:xfrm>
          <a:prstGeom prst="rect">
            <a:avLst/>
          </a:prstGeom>
          <a:noFill/>
        </p:spPr>
        <p:txBody>
          <a:bodyPr wrap="square">
            <a:spAutoFit/>
          </a:bodyPr>
          <a:lstStyle/>
          <a:p>
            <a:pPr algn="ctr">
              <a:lnSpc>
                <a:spcPct val="150000"/>
              </a:lnSpc>
            </a:pPr>
            <a:r>
              <a:rPr lang="en-US" sz="1400" b="0" i="1" dirty="0">
                <a:solidFill>
                  <a:srgbClr val="4D5156"/>
                </a:solidFill>
                <a:effectLst/>
                <a:latin typeface="Montserrat" pitchFamily="2" charset="0"/>
              </a:rPr>
              <a:t>module </a:t>
            </a:r>
            <a:r>
              <a:rPr lang="en-US" sz="1400" b="0" i="1" dirty="0">
                <a:solidFill>
                  <a:srgbClr val="040C28"/>
                </a:solidFill>
                <a:effectLst/>
                <a:latin typeface="Montserrat" pitchFamily="2" charset="0"/>
              </a:rPr>
              <a:t>provides various functions to cross-validate our model, tune the estimator's hyperparameters, or produce validation and learning curves</a:t>
            </a:r>
            <a:endParaRPr lang="en-US" sz="1400" i="1" dirty="0">
              <a:latin typeface="Montserrat" pitchFamily="2" charset="0"/>
            </a:endParaRPr>
          </a:p>
        </p:txBody>
      </p:sp>
      <p:sp>
        <p:nvSpPr>
          <p:cNvPr id="11" name="TextBox 10">
            <a:extLst>
              <a:ext uri="{FF2B5EF4-FFF2-40B4-BE49-F238E27FC236}">
                <a16:creationId xmlns:a16="http://schemas.microsoft.com/office/drawing/2014/main" id="{4DA49366-1382-9D5F-696E-D298806EE995}"/>
              </a:ext>
            </a:extLst>
          </p:cNvPr>
          <p:cNvSpPr txBox="1"/>
          <p:nvPr/>
        </p:nvSpPr>
        <p:spPr>
          <a:xfrm>
            <a:off x="2872884" y="4716502"/>
            <a:ext cx="3809269" cy="1348574"/>
          </a:xfrm>
          <a:prstGeom prst="rect">
            <a:avLst/>
          </a:prstGeom>
          <a:noFill/>
        </p:spPr>
        <p:txBody>
          <a:bodyPr wrap="square">
            <a:spAutoFit/>
          </a:bodyPr>
          <a:lstStyle/>
          <a:p>
            <a:pPr algn="ctr">
              <a:lnSpc>
                <a:spcPct val="150000"/>
              </a:lnSpc>
            </a:pPr>
            <a:r>
              <a:rPr lang="en-US" sz="1400" b="0" i="1" dirty="0">
                <a:solidFill>
                  <a:srgbClr val="4D5156"/>
                </a:solidFill>
                <a:effectLst/>
                <a:latin typeface="Montserrat" pitchFamily="2" charset="0"/>
              </a:rPr>
              <a:t>Support vector machines is a set of supervised learning methods used for classification, regression and outliers' detection </a:t>
            </a:r>
            <a:endParaRPr lang="en-US" sz="1400" i="1" dirty="0">
              <a:latin typeface="Montserrat" pitchFamily="2" charset="0"/>
            </a:endParaRPr>
          </a:p>
        </p:txBody>
      </p:sp>
      <p:sp>
        <p:nvSpPr>
          <p:cNvPr id="12" name="TextBox 11">
            <a:extLst>
              <a:ext uri="{FF2B5EF4-FFF2-40B4-BE49-F238E27FC236}">
                <a16:creationId xmlns:a16="http://schemas.microsoft.com/office/drawing/2014/main" id="{21B9246E-65EC-362B-5C6C-0CD01453D7DC}"/>
              </a:ext>
            </a:extLst>
          </p:cNvPr>
          <p:cNvSpPr txBox="1"/>
          <p:nvPr/>
        </p:nvSpPr>
        <p:spPr>
          <a:xfrm>
            <a:off x="8616829" y="1364963"/>
            <a:ext cx="2144591" cy="461024"/>
          </a:xfrm>
          <a:prstGeom prst="rect">
            <a:avLst/>
          </a:prstGeom>
          <a:solidFill>
            <a:srgbClr val="FFEDCC">
              <a:alpha val="32941"/>
            </a:srgbClr>
          </a:solidFill>
        </p:spPr>
        <p:txBody>
          <a:bodyPr wrap="square">
            <a:spAutoFit/>
          </a:bodyPr>
          <a:lstStyle/>
          <a:p>
            <a:pPr algn="ctr">
              <a:lnSpc>
                <a:spcPct val="150000"/>
              </a:lnSpc>
            </a:pPr>
            <a:r>
              <a:rPr lang="en-US" dirty="0" err="1">
                <a:latin typeface="Montserrat Medium" pitchFamily="2" charset="0"/>
              </a:rPr>
              <a:t>train_test_split</a:t>
            </a:r>
            <a:r>
              <a:rPr lang="en-US" dirty="0">
                <a:latin typeface="Montserrat Medium" pitchFamily="2" charset="0"/>
              </a:rPr>
              <a:t> </a:t>
            </a:r>
          </a:p>
        </p:txBody>
      </p:sp>
      <p:sp>
        <p:nvSpPr>
          <p:cNvPr id="13" name="TextBox 12">
            <a:extLst>
              <a:ext uri="{FF2B5EF4-FFF2-40B4-BE49-F238E27FC236}">
                <a16:creationId xmlns:a16="http://schemas.microsoft.com/office/drawing/2014/main" id="{5B8686FD-A170-1347-71A3-ECA28B667723}"/>
              </a:ext>
            </a:extLst>
          </p:cNvPr>
          <p:cNvSpPr txBox="1"/>
          <p:nvPr/>
        </p:nvSpPr>
        <p:spPr>
          <a:xfrm>
            <a:off x="7877909" y="1767372"/>
            <a:ext cx="3622430" cy="1025409"/>
          </a:xfrm>
          <a:prstGeom prst="rect">
            <a:avLst/>
          </a:prstGeom>
          <a:noFill/>
        </p:spPr>
        <p:txBody>
          <a:bodyPr wrap="square">
            <a:spAutoFit/>
          </a:bodyPr>
          <a:lstStyle/>
          <a:p>
            <a:pPr algn="ctr">
              <a:lnSpc>
                <a:spcPct val="150000"/>
              </a:lnSpc>
            </a:pPr>
            <a:r>
              <a:rPr lang="en-US" sz="1400" b="0" i="1" dirty="0">
                <a:solidFill>
                  <a:srgbClr val="4D5156"/>
                </a:solidFill>
                <a:effectLst/>
                <a:latin typeface="Montserrat" pitchFamily="2" charset="0"/>
              </a:rPr>
              <a:t>It splits arrays or matrices into random subsets for train and test data, respectively</a:t>
            </a:r>
            <a:endParaRPr lang="en-US" sz="1400" i="1" dirty="0">
              <a:latin typeface="Montserrat" pitchFamily="2" charset="0"/>
            </a:endParaRPr>
          </a:p>
        </p:txBody>
      </p:sp>
      <p:sp>
        <p:nvSpPr>
          <p:cNvPr id="14" name="TextBox 13">
            <a:extLst>
              <a:ext uri="{FF2B5EF4-FFF2-40B4-BE49-F238E27FC236}">
                <a16:creationId xmlns:a16="http://schemas.microsoft.com/office/drawing/2014/main" id="{2FB4CE58-6D40-0942-0442-D02664C1C73F}"/>
              </a:ext>
            </a:extLst>
          </p:cNvPr>
          <p:cNvSpPr txBox="1"/>
          <p:nvPr/>
        </p:nvSpPr>
        <p:spPr>
          <a:xfrm>
            <a:off x="8616829" y="3116544"/>
            <a:ext cx="2144591" cy="465961"/>
          </a:xfrm>
          <a:prstGeom prst="rect">
            <a:avLst/>
          </a:prstGeom>
          <a:solidFill>
            <a:srgbClr val="FFEDCC">
              <a:alpha val="32941"/>
            </a:srgbClr>
          </a:solidFill>
        </p:spPr>
        <p:txBody>
          <a:bodyPr wrap="square">
            <a:spAutoFit/>
          </a:bodyPr>
          <a:lstStyle/>
          <a:p>
            <a:pPr algn="ctr">
              <a:lnSpc>
                <a:spcPct val="150000"/>
              </a:lnSpc>
            </a:pPr>
            <a:r>
              <a:rPr lang="en-US" b="0" i="0" dirty="0" err="1">
                <a:solidFill>
                  <a:srgbClr val="202124"/>
                </a:solidFill>
                <a:effectLst/>
                <a:latin typeface="Google Sans" panose="020B0503030502040204" pitchFamily="34" charset="0"/>
              </a:rPr>
              <a:t>GridSearchCV</a:t>
            </a:r>
            <a:endParaRPr lang="en-US" dirty="0">
              <a:latin typeface="Montserrat Medium" pitchFamily="2" charset="0"/>
            </a:endParaRPr>
          </a:p>
        </p:txBody>
      </p:sp>
      <p:sp>
        <p:nvSpPr>
          <p:cNvPr id="15" name="TextBox 14">
            <a:extLst>
              <a:ext uri="{FF2B5EF4-FFF2-40B4-BE49-F238E27FC236}">
                <a16:creationId xmlns:a16="http://schemas.microsoft.com/office/drawing/2014/main" id="{C1719AC1-3862-CA02-4799-CDBDE857EF98}"/>
              </a:ext>
            </a:extLst>
          </p:cNvPr>
          <p:cNvSpPr txBox="1"/>
          <p:nvPr/>
        </p:nvSpPr>
        <p:spPr>
          <a:xfrm>
            <a:off x="7877909" y="3561631"/>
            <a:ext cx="3622430" cy="1025409"/>
          </a:xfrm>
          <a:prstGeom prst="rect">
            <a:avLst/>
          </a:prstGeom>
          <a:noFill/>
        </p:spPr>
        <p:txBody>
          <a:bodyPr wrap="square">
            <a:spAutoFit/>
          </a:bodyPr>
          <a:lstStyle/>
          <a:p>
            <a:pPr algn="ctr">
              <a:lnSpc>
                <a:spcPct val="150000"/>
              </a:lnSpc>
            </a:pPr>
            <a:r>
              <a:rPr lang="en-US" sz="1400" i="1" dirty="0">
                <a:solidFill>
                  <a:srgbClr val="4D5156"/>
                </a:solidFill>
                <a:latin typeface="Montserrat" pitchFamily="2" charset="0"/>
              </a:rPr>
              <a:t>It  is a popular hyperparameter tuning technique used in machine learning</a:t>
            </a:r>
            <a:endParaRPr lang="en-US" sz="1400" i="1" dirty="0">
              <a:latin typeface="Montserrat" pitchFamily="2" charset="0"/>
            </a:endParaRPr>
          </a:p>
        </p:txBody>
      </p:sp>
      <p:sp>
        <p:nvSpPr>
          <p:cNvPr id="16" name="TextBox 15">
            <a:extLst>
              <a:ext uri="{FF2B5EF4-FFF2-40B4-BE49-F238E27FC236}">
                <a16:creationId xmlns:a16="http://schemas.microsoft.com/office/drawing/2014/main" id="{C88A3FFC-3E95-0D73-7DF5-EDE7A2BCF372}"/>
              </a:ext>
            </a:extLst>
          </p:cNvPr>
          <p:cNvSpPr txBox="1"/>
          <p:nvPr/>
        </p:nvSpPr>
        <p:spPr>
          <a:xfrm>
            <a:off x="9061939" y="5018609"/>
            <a:ext cx="1254372" cy="465961"/>
          </a:xfrm>
          <a:prstGeom prst="rect">
            <a:avLst/>
          </a:prstGeom>
          <a:solidFill>
            <a:srgbClr val="FFEDCC">
              <a:alpha val="32941"/>
            </a:srgbClr>
          </a:solidFill>
        </p:spPr>
        <p:txBody>
          <a:bodyPr wrap="square">
            <a:spAutoFit/>
          </a:bodyPr>
          <a:lstStyle/>
          <a:p>
            <a:pPr algn="ctr">
              <a:lnSpc>
                <a:spcPct val="150000"/>
              </a:lnSpc>
            </a:pPr>
            <a:r>
              <a:rPr lang="en-US" b="0" i="0" dirty="0">
                <a:solidFill>
                  <a:srgbClr val="202124"/>
                </a:solidFill>
                <a:effectLst/>
                <a:latin typeface="Google Sans" panose="020B0503030502040204" pitchFamily="34" charset="0"/>
              </a:rPr>
              <a:t>SVC</a:t>
            </a:r>
            <a:endParaRPr lang="en-US" dirty="0">
              <a:latin typeface="Montserrat Medium" pitchFamily="2" charset="0"/>
            </a:endParaRPr>
          </a:p>
        </p:txBody>
      </p:sp>
      <p:sp>
        <p:nvSpPr>
          <p:cNvPr id="17" name="TextBox 16">
            <a:extLst>
              <a:ext uri="{FF2B5EF4-FFF2-40B4-BE49-F238E27FC236}">
                <a16:creationId xmlns:a16="http://schemas.microsoft.com/office/drawing/2014/main" id="{FCCBDC3A-E2BD-13DE-1323-8FD015755A6B}"/>
              </a:ext>
            </a:extLst>
          </p:cNvPr>
          <p:cNvSpPr txBox="1"/>
          <p:nvPr/>
        </p:nvSpPr>
        <p:spPr>
          <a:xfrm>
            <a:off x="7877909" y="5463696"/>
            <a:ext cx="3622430" cy="1025409"/>
          </a:xfrm>
          <a:prstGeom prst="rect">
            <a:avLst/>
          </a:prstGeom>
          <a:noFill/>
        </p:spPr>
        <p:txBody>
          <a:bodyPr wrap="square">
            <a:spAutoFit/>
          </a:bodyPr>
          <a:lstStyle/>
          <a:p>
            <a:pPr algn="ctr">
              <a:lnSpc>
                <a:spcPct val="150000"/>
              </a:lnSpc>
            </a:pPr>
            <a:r>
              <a:rPr lang="en-US" sz="1400" i="1" dirty="0">
                <a:solidFill>
                  <a:srgbClr val="4D5156"/>
                </a:solidFill>
                <a:latin typeface="Montserrat" pitchFamily="2" charset="0"/>
              </a:rPr>
              <a:t>It is a variant of the SVM algorithm, which is specifically designed for classification problems</a:t>
            </a:r>
            <a:endParaRPr lang="en-US" sz="1400" i="1" dirty="0">
              <a:latin typeface="Montserrat" pitchFamily="2" charset="0"/>
            </a:endParaRPr>
          </a:p>
        </p:txBody>
      </p:sp>
      <p:cxnSp>
        <p:nvCxnSpPr>
          <p:cNvPr id="19" name="Connector: Curved 18">
            <a:extLst>
              <a:ext uri="{FF2B5EF4-FFF2-40B4-BE49-F238E27FC236}">
                <a16:creationId xmlns:a16="http://schemas.microsoft.com/office/drawing/2014/main" id="{4952E0C6-09D7-759C-828D-567F44432936}"/>
              </a:ext>
            </a:extLst>
          </p:cNvPr>
          <p:cNvCxnSpPr>
            <a:stCxn id="7" idx="3"/>
            <a:endCxn id="8" idx="1"/>
          </p:cNvCxnSpPr>
          <p:nvPr/>
        </p:nvCxnSpPr>
        <p:spPr>
          <a:xfrm flipV="1">
            <a:off x="1652952" y="1973938"/>
            <a:ext cx="2052272" cy="1572293"/>
          </a:xfrm>
          <a:prstGeom prst="curvedConnector3">
            <a:avLst>
              <a:gd name="adj1" fmla="val 39718"/>
            </a:avLst>
          </a:prstGeom>
          <a:ln w="28575">
            <a:solidFill>
              <a:srgbClr val="15747A"/>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4E051D70-0CCC-9AB9-C7A8-FC69D7779525}"/>
              </a:ext>
            </a:extLst>
          </p:cNvPr>
          <p:cNvCxnSpPr>
            <a:cxnSpLocks/>
            <a:stCxn id="7" idx="3"/>
            <a:endCxn id="9" idx="1"/>
          </p:cNvCxnSpPr>
          <p:nvPr/>
        </p:nvCxnSpPr>
        <p:spPr>
          <a:xfrm>
            <a:off x="1652952" y="3546231"/>
            <a:ext cx="2414957" cy="915804"/>
          </a:xfrm>
          <a:prstGeom prst="curvedConnector3">
            <a:avLst>
              <a:gd name="adj1" fmla="val 50000"/>
            </a:avLst>
          </a:prstGeom>
          <a:ln w="28575">
            <a:solidFill>
              <a:srgbClr val="15747A"/>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2B075B55-5541-CEE1-6F63-88C9CE8F760A}"/>
              </a:ext>
            </a:extLst>
          </p:cNvPr>
          <p:cNvCxnSpPr>
            <a:stCxn id="8" idx="3"/>
            <a:endCxn id="12" idx="1"/>
          </p:cNvCxnSpPr>
          <p:nvPr/>
        </p:nvCxnSpPr>
        <p:spPr>
          <a:xfrm flipV="1">
            <a:off x="5849815" y="1595475"/>
            <a:ext cx="2767014" cy="378463"/>
          </a:xfrm>
          <a:prstGeom prst="curvedConnector3">
            <a:avLst>
              <a:gd name="adj1" fmla="val 51836"/>
            </a:avLst>
          </a:prstGeom>
          <a:ln w="28575">
            <a:solidFill>
              <a:srgbClr val="15747A"/>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89D89D39-1C48-B658-2971-D01675A641D9}"/>
              </a:ext>
            </a:extLst>
          </p:cNvPr>
          <p:cNvCxnSpPr>
            <a:stCxn id="8" idx="3"/>
            <a:endCxn id="14" idx="1"/>
          </p:cNvCxnSpPr>
          <p:nvPr/>
        </p:nvCxnSpPr>
        <p:spPr>
          <a:xfrm>
            <a:off x="5849815" y="1973938"/>
            <a:ext cx="2767014" cy="1375587"/>
          </a:xfrm>
          <a:prstGeom prst="curvedConnector3">
            <a:avLst/>
          </a:prstGeom>
          <a:ln w="28575">
            <a:solidFill>
              <a:srgbClr val="15747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67765629-298D-56DF-5308-7C1AB5171BDC}"/>
              </a:ext>
            </a:extLst>
          </p:cNvPr>
          <p:cNvCxnSpPr>
            <a:cxnSpLocks/>
            <a:stCxn id="9" idx="3"/>
            <a:endCxn id="16" idx="1"/>
          </p:cNvCxnSpPr>
          <p:nvPr/>
        </p:nvCxnSpPr>
        <p:spPr>
          <a:xfrm>
            <a:off x="5487131" y="4462035"/>
            <a:ext cx="3574808" cy="789555"/>
          </a:xfrm>
          <a:prstGeom prst="curvedConnector3">
            <a:avLst/>
          </a:prstGeom>
          <a:ln w="28575">
            <a:solidFill>
              <a:srgbClr val="15747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376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3" y="260063"/>
            <a:ext cx="8152159" cy="584775"/>
          </a:xfrm>
          <a:prstGeom prst="rect">
            <a:avLst/>
          </a:prstGeom>
          <a:noFill/>
        </p:spPr>
        <p:txBody>
          <a:bodyPr wrap="square">
            <a:spAutoFit/>
          </a:bodyPr>
          <a:lstStyle/>
          <a:p>
            <a:r>
              <a:rPr lang="en-US" sz="3200" b="1" dirty="0">
                <a:solidFill>
                  <a:srgbClr val="FFEDCC"/>
                </a:solidFill>
                <a:latin typeface="Montserrat" pitchFamily="2" charset="0"/>
              </a:rPr>
              <a:t>Model Evaluation</a:t>
            </a:r>
            <a:endParaRPr lang="en-US" sz="3200" dirty="0"/>
          </a:p>
        </p:txBody>
      </p:sp>
      <p:sp>
        <p:nvSpPr>
          <p:cNvPr id="2" name="TextBox 1">
            <a:extLst>
              <a:ext uri="{FF2B5EF4-FFF2-40B4-BE49-F238E27FC236}">
                <a16:creationId xmlns:a16="http://schemas.microsoft.com/office/drawing/2014/main" id="{C2054CA3-504E-D35D-1CBD-94F3413AA753}"/>
              </a:ext>
            </a:extLst>
          </p:cNvPr>
          <p:cNvSpPr txBox="1"/>
          <p:nvPr/>
        </p:nvSpPr>
        <p:spPr>
          <a:xfrm>
            <a:off x="504824" y="1294625"/>
            <a:ext cx="3914776" cy="535980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374151"/>
                </a:solidFill>
                <a:effectLst/>
                <a:latin typeface="Montserrat Medium" pitchFamily="2" charset="0"/>
              </a:rPr>
              <a:t>Classification Report</a:t>
            </a:r>
          </a:p>
          <a:p>
            <a:pPr marL="742950" lvl="1" indent="-285750">
              <a:lnSpc>
                <a:spcPct val="150000"/>
              </a:lnSpc>
              <a:buFont typeface="Arial" panose="020B0604020202020204" pitchFamily="34" charset="0"/>
              <a:buChar char="•"/>
            </a:pPr>
            <a:r>
              <a:rPr lang="en-US" sz="1600" b="0" i="0" dirty="0">
                <a:solidFill>
                  <a:srgbClr val="374151"/>
                </a:solidFill>
                <a:effectLst/>
                <a:latin typeface="Montserrat Medium" pitchFamily="2" charset="0"/>
              </a:rPr>
              <a:t>Precision, Recall, F1-Score</a:t>
            </a:r>
          </a:p>
          <a:p>
            <a:pPr marL="285750" indent="-285750">
              <a:lnSpc>
                <a:spcPct val="150000"/>
              </a:lnSpc>
              <a:buFont typeface="Arial" panose="020B0604020202020204" pitchFamily="34" charset="0"/>
              <a:buChar char="•"/>
            </a:pPr>
            <a:r>
              <a:rPr lang="en-US" b="0" i="0" dirty="0">
                <a:solidFill>
                  <a:srgbClr val="374151"/>
                </a:solidFill>
                <a:effectLst/>
                <a:latin typeface="Montserrat Medium" pitchFamily="2" charset="0"/>
              </a:rPr>
              <a:t>Kappa Score</a:t>
            </a:r>
          </a:p>
          <a:p>
            <a:pPr marL="742950" lvl="1" indent="-285750">
              <a:lnSpc>
                <a:spcPct val="150000"/>
              </a:lnSpc>
              <a:buFont typeface="Arial" panose="020B0604020202020204" pitchFamily="34" charset="0"/>
              <a:buChar char="•"/>
            </a:pPr>
            <a:r>
              <a:rPr lang="en-US" sz="1600" b="0" i="0" dirty="0">
                <a:solidFill>
                  <a:srgbClr val="374151"/>
                </a:solidFill>
                <a:effectLst/>
                <a:latin typeface="Montserrat Medium" pitchFamily="2" charset="0"/>
              </a:rPr>
              <a:t>-</a:t>
            </a:r>
            <a:r>
              <a:rPr lang="en-US" sz="1600" b="0" i="0" dirty="0" err="1">
                <a:solidFill>
                  <a:srgbClr val="374151"/>
                </a:solidFill>
                <a:effectLst/>
                <a:latin typeface="Montserrat Medium" pitchFamily="2" charset="0"/>
              </a:rPr>
              <a:t>ve</a:t>
            </a:r>
            <a:r>
              <a:rPr lang="en-US" sz="1600" b="0" i="0" dirty="0">
                <a:solidFill>
                  <a:srgbClr val="374151"/>
                </a:solidFill>
                <a:effectLst/>
                <a:latin typeface="Montserrat Medium" pitchFamily="2" charset="0"/>
              </a:rPr>
              <a:t> (worst model)</a:t>
            </a:r>
          </a:p>
          <a:p>
            <a:pPr marL="742950" lvl="1" indent="-285750">
              <a:lnSpc>
                <a:spcPct val="150000"/>
              </a:lnSpc>
              <a:buFont typeface="Arial" panose="020B0604020202020204" pitchFamily="34" charset="0"/>
              <a:buChar char="•"/>
            </a:pPr>
            <a:r>
              <a:rPr lang="en-US" sz="1600" b="0" i="0" dirty="0">
                <a:solidFill>
                  <a:srgbClr val="374151"/>
                </a:solidFill>
                <a:effectLst/>
                <a:latin typeface="Montserrat Medium" pitchFamily="2" charset="0"/>
              </a:rPr>
              <a:t>0 to 0.5 (bad model)</a:t>
            </a:r>
          </a:p>
          <a:p>
            <a:pPr marL="742950" lvl="1" indent="-285750">
              <a:lnSpc>
                <a:spcPct val="150000"/>
              </a:lnSpc>
              <a:buFont typeface="Arial" panose="020B0604020202020204" pitchFamily="34" charset="0"/>
              <a:buChar char="•"/>
            </a:pPr>
            <a:r>
              <a:rPr lang="en-US" sz="1600" b="0" i="0" dirty="0">
                <a:solidFill>
                  <a:srgbClr val="374151"/>
                </a:solidFill>
                <a:effectLst/>
                <a:latin typeface="Montserrat Medium" pitchFamily="2" charset="0"/>
              </a:rPr>
              <a:t>0.5 to 0.7 (Good Model)</a:t>
            </a:r>
          </a:p>
          <a:p>
            <a:pPr marL="742950" lvl="1" indent="-285750">
              <a:lnSpc>
                <a:spcPct val="150000"/>
              </a:lnSpc>
              <a:buFont typeface="Arial" panose="020B0604020202020204" pitchFamily="34" charset="0"/>
              <a:buChar char="•"/>
            </a:pPr>
            <a:r>
              <a:rPr lang="en-US" sz="1600" b="0" i="0" dirty="0">
                <a:solidFill>
                  <a:srgbClr val="374151"/>
                </a:solidFill>
                <a:effectLst/>
                <a:latin typeface="Montserrat Medium" pitchFamily="2" charset="0"/>
              </a:rPr>
              <a:t>0.7 to 0.9 (Excellent Model)</a:t>
            </a:r>
          </a:p>
          <a:p>
            <a:pPr marL="742950" lvl="1" indent="-285750">
              <a:lnSpc>
                <a:spcPct val="150000"/>
              </a:lnSpc>
              <a:buFont typeface="Arial" panose="020B0604020202020204" pitchFamily="34" charset="0"/>
              <a:buChar char="•"/>
            </a:pPr>
            <a:r>
              <a:rPr lang="en-US" sz="1600" b="0" i="0" dirty="0">
                <a:solidFill>
                  <a:srgbClr val="374151"/>
                </a:solidFill>
                <a:effectLst/>
                <a:latin typeface="Montserrat Medium" pitchFamily="2" charset="0"/>
              </a:rPr>
              <a:t>0.9 to 1.0 (Perfect Model)</a:t>
            </a:r>
          </a:p>
          <a:p>
            <a:pPr marL="285750" indent="-285750">
              <a:lnSpc>
                <a:spcPct val="150000"/>
              </a:lnSpc>
              <a:buFont typeface="Arial" panose="020B0604020202020204" pitchFamily="34" charset="0"/>
              <a:buChar char="•"/>
            </a:pPr>
            <a:r>
              <a:rPr lang="en-US" b="0" i="0" dirty="0">
                <a:solidFill>
                  <a:srgbClr val="374151"/>
                </a:solidFill>
                <a:effectLst/>
                <a:latin typeface="Montserrat Medium" pitchFamily="2" charset="0"/>
              </a:rPr>
              <a:t>AUC</a:t>
            </a:r>
          </a:p>
          <a:p>
            <a:pPr marL="742950" lvl="1" indent="-285750">
              <a:lnSpc>
                <a:spcPct val="150000"/>
              </a:lnSpc>
              <a:buFont typeface="Arial" panose="020B0604020202020204" pitchFamily="34" charset="0"/>
              <a:buChar char="•"/>
            </a:pPr>
            <a:r>
              <a:rPr lang="en-US" sz="1600" b="0" i="0" dirty="0">
                <a:solidFill>
                  <a:srgbClr val="374151"/>
                </a:solidFill>
                <a:effectLst/>
                <a:latin typeface="Montserrat Medium" pitchFamily="2" charset="0"/>
              </a:rPr>
              <a:t>Less than 0.5 (Worst Model)</a:t>
            </a:r>
          </a:p>
          <a:p>
            <a:pPr marL="742950" lvl="1" indent="-285750">
              <a:lnSpc>
                <a:spcPct val="150000"/>
              </a:lnSpc>
              <a:buFont typeface="Arial" panose="020B0604020202020204" pitchFamily="34" charset="0"/>
              <a:buChar char="•"/>
            </a:pPr>
            <a:r>
              <a:rPr lang="en-US" sz="1600" b="0" i="0" dirty="0">
                <a:solidFill>
                  <a:srgbClr val="374151"/>
                </a:solidFill>
                <a:effectLst/>
                <a:latin typeface="Montserrat Medium" pitchFamily="2" charset="0"/>
              </a:rPr>
              <a:t>0.5 to 0.6 (Bad Model)</a:t>
            </a:r>
          </a:p>
          <a:p>
            <a:pPr marL="742950" lvl="1" indent="-285750">
              <a:lnSpc>
                <a:spcPct val="150000"/>
              </a:lnSpc>
              <a:buFont typeface="Arial" panose="020B0604020202020204" pitchFamily="34" charset="0"/>
              <a:buChar char="•"/>
            </a:pPr>
            <a:r>
              <a:rPr lang="en-US" sz="1600" b="0" i="0" dirty="0">
                <a:solidFill>
                  <a:srgbClr val="374151"/>
                </a:solidFill>
                <a:effectLst/>
                <a:latin typeface="Montserrat Medium" pitchFamily="2" charset="0"/>
              </a:rPr>
              <a:t>0.6 to 0.8 (Good Model)</a:t>
            </a:r>
          </a:p>
          <a:p>
            <a:pPr marL="742950" lvl="1" indent="-285750">
              <a:lnSpc>
                <a:spcPct val="150000"/>
              </a:lnSpc>
              <a:buFont typeface="Arial" panose="020B0604020202020204" pitchFamily="34" charset="0"/>
              <a:buChar char="•"/>
            </a:pPr>
            <a:r>
              <a:rPr lang="en-US" sz="1600" b="0" i="0" dirty="0">
                <a:solidFill>
                  <a:srgbClr val="374151"/>
                </a:solidFill>
                <a:effectLst/>
                <a:latin typeface="Montserrat Medium" pitchFamily="2" charset="0"/>
              </a:rPr>
              <a:t>0.8 to 0.9 (Excellent Model)</a:t>
            </a:r>
          </a:p>
          <a:p>
            <a:pPr marL="742950" lvl="1" indent="-285750">
              <a:lnSpc>
                <a:spcPct val="150000"/>
              </a:lnSpc>
              <a:buFont typeface="Arial" panose="020B0604020202020204" pitchFamily="34" charset="0"/>
              <a:buChar char="•"/>
            </a:pPr>
            <a:r>
              <a:rPr lang="en-US" sz="1600" b="0" i="0" dirty="0">
                <a:solidFill>
                  <a:srgbClr val="374151"/>
                </a:solidFill>
                <a:effectLst/>
                <a:latin typeface="Montserrat Medium" pitchFamily="2" charset="0"/>
              </a:rPr>
              <a:t>0.9 to 1.0 (Perfect Model)</a:t>
            </a:r>
            <a:endParaRPr lang="en-US" sz="1600" dirty="0">
              <a:latin typeface="Montserrat Medium" pitchFamily="2" charset="0"/>
            </a:endParaRPr>
          </a:p>
        </p:txBody>
      </p:sp>
      <p:pic>
        <p:nvPicPr>
          <p:cNvPr id="6" name="Picture 5">
            <a:extLst>
              <a:ext uri="{FF2B5EF4-FFF2-40B4-BE49-F238E27FC236}">
                <a16:creationId xmlns:a16="http://schemas.microsoft.com/office/drawing/2014/main" id="{253FBEE3-56B9-16AA-24A9-75005029A3EB}"/>
              </a:ext>
            </a:extLst>
          </p:cNvPr>
          <p:cNvPicPr>
            <a:picLocks noChangeAspect="1"/>
          </p:cNvPicPr>
          <p:nvPr/>
        </p:nvPicPr>
        <p:blipFill rotWithShape="1">
          <a:blip r:embed="rId5"/>
          <a:srcRect l="10015"/>
          <a:stretch/>
        </p:blipFill>
        <p:spPr>
          <a:xfrm>
            <a:off x="6748584" y="1294625"/>
            <a:ext cx="3837467" cy="1107944"/>
          </a:xfrm>
          <a:prstGeom prst="rect">
            <a:avLst/>
          </a:prstGeom>
        </p:spPr>
      </p:pic>
      <p:pic>
        <p:nvPicPr>
          <p:cNvPr id="20" name="Picture 19">
            <a:extLst>
              <a:ext uri="{FF2B5EF4-FFF2-40B4-BE49-F238E27FC236}">
                <a16:creationId xmlns:a16="http://schemas.microsoft.com/office/drawing/2014/main" id="{B7A26069-B6CF-41F0-9E62-4BEA81DC3794}"/>
              </a:ext>
            </a:extLst>
          </p:cNvPr>
          <p:cNvPicPr>
            <a:picLocks noChangeAspect="1"/>
          </p:cNvPicPr>
          <p:nvPr/>
        </p:nvPicPr>
        <p:blipFill>
          <a:blip r:embed="rId6"/>
          <a:stretch>
            <a:fillRect/>
          </a:stretch>
        </p:blipFill>
        <p:spPr>
          <a:xfrm>
            <a:off x="6748583" y="3291925"/>
            <a:ext cx="2562874" cy="449163"/>
          </a:xfrm>
          <a:prstGeom prst="rect">
            <a:avLst/>
          </a:prstGeom>
        </p:spPr>
      </p:pic>
      <p:pic>
        <p:nvPicPr>
          <p:cNvPr id="23" name="Picture 22">
            <a:extLst>
              <a:ext uri="{FF2B5EF4-FFF2-40B4-BE49-F238E27FC236}">
                <a16:creationId xmlns:a16="http://schemas.microsoft.com/office/drawing/2014/main" id="{15F75072-31DF-82D4-1CFD-5DD9B8899F30}"/>
              </a:ext>
            </a:extLst>
          </p:cNvPr>
          <p:cNvPicPr>
            <a:picLocks noChangeAspect="1"/>
          </p:cNvPicPr>
          <p:nvPr/>
        </p:nvPicPr>
        <p:blipFill>
          <a:blip r:embed="rId7"/>
          <a:stretch>
            <a:fillRect/>
          </a:stretch>
        </p:blipFill>
        <p:spPr>
          <a:xfrm>
            <a:off x="6779065" y="5272648"/>
            <a:ext cx="2511916" cy="322385"/>
          </a:xfrm>
          <a:prstGeom prst="rect">
            <a:avLst/>
          </a:prstGeom>
        </p:spPr>
      </p:pic>
      <p:sp>
        <p:nvSpPr>
          <p:cNvPr id="24" name="Right Brace 23">
            <a:extLst>
              <a:ext uri="{FF2B5EF4-FFF2-40B4-BE49-F238E27FC236}">
                <a16:creationId xmlns:a16="http://schemas.microsoft.com/office/drawing/2014/main" id="{184524A2-74F8-84D1-980C-47525DFE41F5}"/>
              </a:ext>
            </a:extLst>
          </p:cNvPr>
          <p:cNvSpPr/>
          <p:nvPr/>
        </p:nvSpPr>
        <p:spPr>
          <a:xfrm>
            <a:off x="5067497" y="1406769"/>
            <a:ext cx="345440" cy="820616"/>
          </a:xfrm>
          <a:prstGeom prst="rightBrace">
            <a:avLst>
              <a:gd name="adj1" fmla="val 37745"/>
              <a:gd name="adj2" fmla="val 54952"/>
            </a:avLst>
          </a:prstGeom>
          <a:ln w="19050">
            <a:solidFill>
              <a:srgbClr val="1574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a:extLst>
              <a:ext uri="{FF2B5EF4-FFF2-40B4-BE49-F238E27FC236}">
                <a16:creationId xmlns:a16="http://schemas.microsoft.com/office/drawing/2014/main" id="{54F0C60D-FBBF-FC5B-37EA-64888152826A}"/>
              </a:ext>
            </a:extLst>
          </p:cNvPr>
          <p:cNvSpPr/>
          <p:nvPr/>
        </p:nvSpPr>
        <p:spPr>
          <a:xfrm>
            <a:off x="5067497" y="2291958"/>
            <a:ext cx="345440" cy="2170822"/>
          </a:xfrm>
          <a:prstGeom prst="rightBrace">
            <a:avLst>
              <a:gd name="adj1" fmla="val 96569"/>
              <a:gd name="adj2" fmla="val 53744"/>
            </a:avLst>
          </a:prstGeom>
          <a:ln w="19050">
            <a:solidFill>
              <a:srgbClr val="1574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e 26">
            <a:extLst>
              <a:ext uri="{FF2B5EF4-FFF2-40B4-BE49-F238E27FC236}">
                <a16:creationId xmlns:a16="http://schemas.microsoft.com/office/drawing/2014/main" id="{6DF36D30-8BF0-06C3-C7FF-BA57D263F1E6}"/>
              </a:ext>
            </a:extLst>
          </p:cNvPr>
          <p:cNvSpPr/>
          <p:nvPr/>
        </p:nvSpPr>
        <p:spPr>
          <a:xfrm>
            <a:off x="5067497" y="4520971"/>
            <a:ext cx="345440" cy="2170822"/>
          </a:xfrm>
          <a:prstGeom prst="rightBrace">
            <a:avLst>
              <a:gd name="adj1" fmla="val 93627"/>
              <a:gd name="adj2" fmla="val 47660"/>
            </a:avLst>
          </a:prstGeom>
          <a:ln w="19050">
            <a:solidFill>
              <a:srgbClr val="1574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40154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3" y="260063"/>
            <a:ext cx="8152159" cy="584775"/>
          </a:xfrm>
          <a:prstGeom prst="rect">
            <a:avLst/>
          </a:prstGeom>
          <a:noFill/>
        </p:spPr>
        <p:txBody>
          <a:bodyPr wrap="square">
            <a:spAutoFit/>
          </a:bodyPr>
          <a:lstStyle/>
          <a:p>
            <a:r>
              <a:rPr lang="en-US" sz="3200" b="1" dirty="0">
                <a:solidFill>
                  <a:srgbClr val="FFEDCC"/>
                </a:solidFill>
                <a:latin typeface="Montserrat" pitchFamily="2" charset="0"/>
              </a:rPr>
              <a:t>Need of Pipeline</a:t>
            </a:r>
            <a:endParaRPr lang="en-US" sz="3200" dirty="0"/>
          </a:p>
        </p:txBody>
      </p:sp>
      <p:pic>
        <p:nvPicPr>
          <p:cNvPr id="7" name="Picture 6" descr="A group of people posing for a photo&#10;&#10;Description automatically generated with medium confidence">
            <a:extLst>
              <a:ext uri="{FF2B5EF4-FFF2-40B4-BE49-F238E27FC236}">
                <a16:creationId xmlns:a16="http://schemas.microsoft.com/office/drawing/2014/main" id="{B5CAB106-7947-A3AE-79AB-18A5A92AD9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688" y="2193126"/>
            <a:ext cx="4716272" cy="3143414"/>
          </a:xfrm>
          <a:prstGeom prst="rect">
            <a:avLst/>
          </a:prstGeom>
        </p:spPr>
      </p:pic>
      <p:pic>
        <p:nvPicPr>
          <p:cNvPr id="8" name="Picture 7">
            <a:extLst>
              <a:ext uri="{FF2B5EF4-FFF2-40B4-BE49-F238E27FC236}">
                <a16:creationId xmlns:a16="http://schemas.microsoft.com/office/drawing/2014/main" id="{92408815-193D-F9EB-AC24-EE8A32C8CF07}"/>
              </a:ext>
            </a:extLst>
          </p:cNvPr>
          <p:cNvPicPr>
            <a:picLocks noChangeAspect="1"/>
          </p:cNvPicPr>
          <p:nvPr/>
        </p:nvPicPr>
        <p:blipFill>
          <a:blip r:embed="rId6">
            <a:duotone>
              <a:schemeClr val="accent2">
                <a:shade val="45000"/>
                <a:satMod val="135000"/>
              </a:schemeClr>
              <a:prstClr val="white"/>
            </a:duotone>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5581055" y="3509983"/>
            <a:ext cx="1577183" cy="509699"/>
          </a:xfrm>
          <a:prstGeom prst="rect">
            <a:avLst/>
          </a:prstGeom>
        </p:spPr>
      </p:pic>
      <p:pic>
        <p:nvPicPr>
          <p:cNvPr id="9" name="Picture 8">
            <a:extLst>
              <a:ext uri="{FF2B5EF4-FFF2-40B4-BE49-F238E27FC236}">
                <a16:creationId xmlns:a16="http://schemas.microsoft.com/office/drawing/2014/main" id="{27EA4FB7-C943-4A16-159C-3BC117A97869}"/>
              </a:ext>
            </a:extLst>
          </p:cNvPr>
          <p:cNvPicPr>
            <a:picLocks noChangeAspect="1"/>
          </p:cNvPicPr>
          <p:nvPr/>
        </p:nvPicPr>
        <p:blipFill rotWithShape="1">
          <a:blip r:embed="rId8">
            <a:extLst>
              <a:ext uri="{28A0092B-C50C-407E-A947-70E740481C1C}">
                <a14:useLocalDpi xmlns:a14="http://schemas.microsoft.com/office/drawing/2010/main" val="0"/>
              </a:ext>
            </a:extLst>
          </a:blip>
          <a:srcRect l="35648" t="9722" r="23334" b="15417"/>
          <a:stretch/>
        </p:blipFill>
        <p:spPr>
          <a:xfrm>
            <a:off x="7695057" y="1276350"/>
            <a:ext cx="3838575" cy="5133975"/>
          </a:xfrm>
          <a:prstGeom prst="rect">
            <a:avLst/>
          </a:prstGeom>
        </p:spPr>
      </p:pic>
    </p:spTree>
    <p:extLst>
      <p:ext uri="{BB962C8B-B14F-4D97-AF65-F5344CB8AC3E}">
        <p14:creationId xmlns:p14="http://schemas.microsoft.com/office/powerpoint/2010/main" val="725461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3" y="260063"/>
            <a:ext cx="8152159" cy="584775"/>
          </a:xfrm>
          <a:prstGeom prst="rect">
            <a:avLst/>
          </a:prstGeom>
          <a:noFill/>
        </p:spPr>
        <p:txBody>
          <a:bodyPr wrap="square">
            <a:spAutoFit/>
          </a:bodyPr>
          <a:lstStyle/>
          <a:p>
            <a:r>
              <a:rPr lang="en-US" sz="3200" b="1" dirty="0">
                <a:solidFill>
                  <a:srgbClr val="FFEDCC"/>
                </a:solidFill>
                <a:latin typeface="Montserrat" pitchFamily="2" charset="0"/>
              </a:rPr>
              <a:t>Model for the Pipeline</a:t>
            </a:r>
            <a:endParaRPr lang="en-US" sz="3200" dirty="0"/>
          </a:p>
        </p:txBody>
      </p:sp>
      <p:sp>
        <p:nvSpPr>
          <p:cNvPr id="4" name="TextBox 3">
            <a:extLst>
              <a:ext uri="{FF2B5EF4-FFF2-40B4-BE49-F238E27FC236}">
                <a16:creationId xmlns:a16="http://schemas.microsoft.com/office/drawing/2014/main" id="{A3425E94-9B53-CEF0-5BC2-27D867950F95}"/>
              </a:ext>
            </a:extLst>
          </p:cNvPr>
          <p:cNvSpPr txBox="1"/>
          <p:nvPr/>
        </p:nvSpPr>
        <p:spPr>
          <a:xfrm>
            <a:off x="690880" y="2134671"/>
            <a:ext cx="9682480" cy="1294329"/>
          </a:xfrm>
          <a:prstGeom prst="rect">
            <a:avLst/>
          </a:prstGeom>
          <a:noFill/>
        </p:spPr>
        <p:txBody>
          <a:bodyPr wrap="square">
            <a:spAutoFit/>
          </a:bodyPr>
          <a:lstStyle/>
          <a:p>
            <a:pPr>
              <a:lnSpc>
                <a:spcPct val="150000"/>
              </a:lnSpc>
            </a:pPr>
            <a:r>
              <a:rPr lang="en-US" b="0" dirty="0">
                <a:solidFill>
                  <a:srgbClr val="15747A"/>
                </a:solidFill>
                <a:effectLst/>
                <a:latin typeface="Consolas" panose="020B0609020204030204" pitchFamily="49" charset="0"/>
              </a:rPr>
              <a:t>haarcascade_frontalface_default.xml – </a:t>
            </a:r>
            <a:r>
              <a:rPr lang="en-US" b="0" dirty="0">
                <a:effectLst/>
                <a:latin typeface="Montserrat" pitchFamily="2" charset="0"/>
              </a:rPr>
              <a:t>it used to detect the face object </a:t>
            </a:r>
          </a:p>
          <a:p>
            <a:pPr>
              <a:lnSpc>
                <a:spcPct val="150000"/>
              </a:lnSpc>
            </a:pPr>
            <a:r>
              <a:rPr lang="en-US" b="0" dirty="0" err="1">
                <a:solidFill>
                  <a:srgbClr val="15747A"/>
                </a:solidFill>
                <a:effectLst/>
                <a:latin typeface="Consolas" panose="020B0609020204030204" pitchFamily="49" charset="0"/>
              </a:rPr>
              <a:t>model_svm.pickle</a:t>
            </a:r>
            <a:r>
              <a:rPr lang="en-US" b="0" dirty="0">
                <a:solidFill>
                  <a:srgbClr val="15747A"/>
                </a:solidFill>
                <a:effectLst/>
                <a:latin typeface="Consolas" panose="020B0609020204030204" pitchFamily="49" charset="0"/>
              </a:rPr>
              <a:t> – </a:t>
            </a:r>
            <a:r>
              <a:rPr lang="en-US" b="0" dirty="0">
                <a:effectLst/>
                <a:latin typeface="Montserrat "/>
              </a:rPr>
              <a:t>SVM our machine learning model</a:t>
            </a:r>
          </a:p>
          <a:p>
            <a:pPr>
              <a:lnSpc>
                <a:spcPct val="150000"/>
              </a:lnSpc>
            </a:pPr>
            <a:r>
              <a:rPr lang="en-US" b="0" dirty="0" err="1">
                <a:solidFill>
                  <a:srgbClr val="15747A"/>
                </a:solidFill>
                <a:effectLst/>
                <a:latin typeface="Consolas" panose="020B0609020204030204" pitchFamily="49" charset="0"/>
              </a:rPr>
              <a:t>pca_dict.picklet</a:t>
            </a:r>
            <a:r>
              <a:rPr lang="en-US" b="0" dirty="0">
                <a:solidFill>
                  <a:srgbClr val="15747A"/>
                </a:solidFill>
                <a:effectLst/>
                <a:latin typeface="Consolas" panose="020B0609020204030204" pitchFamily="49" charset="0"/>
              </a:rPr>
              <a:t> – </a:t>
            </a:r>
            <a:r>
              <a:rPr lang="en-US" b="0" dirty="0">
                <a:effectLst/>
                <a:latin typeface="Montserrat" pitchFamily="2" charset="0"/>
              </a:rPr>
              <a:t>it contain PCA model and the mean face.</a:t>
            </a:r>
          </a:p>
        </p:txBody>
      </p:sp>
      <p:pic>
        <p:nvPicPr>
          <p:cNvPr id="11" name="Picture 10">
            <a:extLst>
              <a:ext uri="{FF2B5EF4-FFF2-40B4-BE49-F238E27FC236}">
                <a16:creationId xmlns:a16="http://schemas.microsoft.com/office/drawing/2014/main" id="{6481E62C-1A44-9B70-2B7C-8DCD924F174F}"/>
              </a:ext>
            </a:extLst>
          </p:cNvPr>
          <p:cNvPicPr>
            <a:picLocks noChangeAspect="1"/>
          </p:cNvPicPr>
          <p:nvPr/>
        </p:nvPicPr>
        <p:blipFill>
          <a:blip r:embed="rId5"/>
          <a:stretch>
            <a:fillRect/>
          </a:stretch>
        </p:blipFill>
        <p:spPr>
          <a:xfrm>
            <a:off x="782136" y="4458770"/>
            <a:ext cx="8049441" cy="962085"/>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reflection blurRad="12700" stA="38000" endPos="28000" dist="5000" dir="5400000" sy="-100000" algn="bl" rotWithShape="0"/>
          </a:effectLst>
        </p:spPr>
      </p:pic>
    </p:spTree>
    <p:extLst>
      <p:ext uri="{BB962C8B-B14F-4D97-AF65-F5344CB8AC3E}">
        <p14:creationId xmlns:p14="http://schemas.microsoft.com/office/powerpoint/2010/main" val="1618094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3" y="260063"/>
            <a:ext cx="8152159" cy="584775"/>
          </a:xfrm>
          <a:prstGeom prst="rect">
            <a:avLst/>
          </a:prstGeom>
          <a:noFill/>
        </p:spPr>
        <p:txBody>
          <a:bodyPr wrap="square">
            <a:spAutoFit/>
          </a:bodyPr>
          <a:lstStyle/>
          <a:p>
            <a:r>
              <a:rPr lang="en-US" sz="3200" b="1" dirty="0">
                <a:solidFill>
                  <a:srgbClr val="FFEDCC"/>
                </a:solidFill>
                <a:latin typeface="Montserrat" pitchFamily="2" charset="0"/>
              </a:rPr>
              <a:t>Step for creating pipeline</a:t>
            </a:r>
            <a:endParaRPr lang="en-US" sz="3200" dirty="0"/>
          </a:p>
        </p:txBody>
      </p:sp>
      <p:sp>
        <p:nvSpPr>
          <p:cNvPr id="4" name="TextBox 3">
            <a:extLst>
              <a:ext uri="{FF2B5EF4-FFF2-40B4-BE49-F238E27FC236}">
                <a16:creationId xmlns:a16="http://schemas.microsoft.com/office/drawing/2014/main" id="{A3425E94-9B53-CEF0-5BC2-27D867950F95}"/>
              </a:ext>
            </a:extLst>
          </p:cNvPr>
          <p:cNvSpPr txBox="1"/>
          <p:nvPr/>
        </p:nvSpPr>
        <p:spPr>
          <a:xfrm>
            <a:off x="690880" y="1525791"/>
            <a:ext cx="9682480" cy="4616007"/>
          </a:xfrm>
          <a:prstGeom prst="rect">
            <a:avLst/>
          </a:prstGeom>
          <a:noFill/>
        </p:spPr>
        <p:txBody>
          <a:bodyPr wrap="square">
            <a:spAutoFit/>
          </a:bodyPr>
          <a:lstStyle/>
          <a:p>
            <a:pPr>
              <a:lnSpc>
                <a:spcPct val="150000"/>
              </a:lnSpc>
            </a:pPr>
            <a:r>
              <a:rPr lang="en-US" b="0" dirty="0">
                <a:solidFill>
                  <a:srgbClr val="15747A"/>
                </a:solidFill>
                <a:effectLst/>
                <a:latin typeface="Montserrat Medium" pitchFamily="2" charset="0"/>
              </a:rPr>
              <a:t>Step-01: </a:t>
            </a:r>
            <a:r>
              <a:rPr lang="en-US" b="0" dirty="0">
                <a:effectLst/>
                <a:latin typeface="Montserrat Medium" pitchFamily="2" charset="0"/>
              </a:rPr>
              <a:t>Read image</a:t>
            </a:r>
          </a:p>
          <a:p>
            <a:pPr>
              <a:lnSpc>
                <a:spcPct val="150000"/>
              </a:lnSpc>
            </a:pPr>
            <a:r>
              <a:rPr lang="en-US" b="0" dirty="0">
                <a:solidFill>
                  <a:srgbClr val="15747A"/>
                </a:solidFill>
                <a:effectLst/>
                <a:latin typeface="Montserrat Medium" pitchFamily="2" charset="0"/>
              </a:rPr>
              <a:t>Step-02: </a:t>
            </a:r>
            <a:r>
              <a:rPr lang="en-US" b="0" dirty="0">
                <a:effectLst/>
                <a:latin typeface="Montserrat Medium" pitchFamily="2" charset="0"/>
              </a:rPr>
              <a:t>Convert into gray scale</a:t>
            </a:r>
          </a:p>
          <a:p>
            <a:pPr>
              <a:lnSpc>
                <a:spcPct val="150000"/>
              </a:lnSpc>
            </a:pPr>
            <a:r>
              <a:rPr lang="en-US" b="0" dirty="0">
                <a:solidFill>
                  <a:srgbClr val="15747A"/>
                </a:solidFill>
                <a:effectLst/>
                <a:latin typeface="Montserrat Medium" pitchFamily="2" charset="0"/>
              </a:rPr>
              <a:t>Step-03: </a:t>
            </a:r>
            <a:r>
              <a:rPr lang="en-US" b="0" dirty="0">
                <a:effectLst/>
                <a:latin typeface="Montserrat Medium" pitchFamily="2" charset="0"/>
              </a:rPr>
              <a:t>Crop the face (using </a:t>
            </a:r>
            <a:r>
              <a:rPr lang="en-US" b="0" dirty="0" err="1">
                <a:effectLst/>
                <a:latin typeface="Montserrat Medium" pitchFamily="2" charset="0"/>
              </a:rPr>
              <a:t>haar</a:t>
            </a:r>
            <a:r>
              <a:rPr lang="en-US" b="0" dirty="0">
                <a:effectLst/>
                <a:latin typeface="Montserrat Medium" pitchFamily="2" charset="0"/>
              </a:rPr>
              <a:t> </a:t>
            </a:r>
            <a:r>
              <a:rPr lang="en-US" b="0" dirty="0" err="1">
                <a:effectLst/>
                <a:latin typeface="Montserrat Medium" pitchFamily="2" charset="0"/>
              </a:rPr>
              <a:t>cascase</a:t>
            </a:r>
            <a:r>
              <a:rPr lang="en-US" b="0" dirty="0">
                <a:effectLst/>
                <a:latin typeface="Montserrat Medium" pitchFamily="2" charset="0"/>
              </a:rPr>
              <a:t> classifier) </a:t>
            </a:r>
          </a:p>
          <a:p>
            <a:pPr>
              <a:lnSpc>
                <a:spcPct val="150000"/>
              </a:lnSpc>
            </a:pPr>
            <a:r>
              <a:rPr lang="en-US" b="0" dirty="0">
                <a:solidFill>
                  <a:srgbClr val="15747A"/>
                </a:solidFill>
                <a:effectLst/>
                <a:latin typeface="Montserrat Medium" pitchFamily="2" charset="0"/>
              </a:rPr>
              <a:t>Step-04: </a:t>
            </a:r>
            <a:r>
              <a:rPr lang="en-US" b="0" dirty="0">
                <a:effectLst/>
                <a:latin typeface="Montserrat Medium" pitchFamily="2" charset="0"/>
              </a:rPr>
              <a:t>Normalization (0-1)</a:t>
            </a:r>
          </a:p>
          <a:p>
            <a:pPr>
              <a:lnSpc>
                <a:spcPct val="150000"/>
              </a:lnSpc>
            </a:pPr>
            <a:r>
              <a:rPr lang="en-US" b="0" dirty="0">
                <a:solidFill>
                  <a:srgbClr val="15747A"/>
                </a:solidFill>
                <a:effectLst/>
                <a:latin typeface="Montserrat Medium" pitchFamily="2" charset="0"/>
              </a:rPr>
              <a:t>Step-05: </a:t>
            </a:r>
            <a:r>
              <a:rPr lang="en-US" b="0" dirty="0">
                <a:effectLst/>
                <a:latin typeface="Montserrat Medium" pitchFamily="2" charset="0"/>
              </a:rPr>
              <a:t>Resize images (100,100) </a:t>
            </a:r>
          </a:p>
          <a:p>
            <a:pPr>
              <a:lnSpc>
                <a:spcPct val="150000"/>
              </a:lnSpc>
            </a:pPr>
            <a:r>
              <a:rPr lang="en-US" b="0" dirty="0">
                <a:solidFill>
                  <a:srgbClr val="15747A"/>
                </a:solidFill>
                <a:effectLst/>
                <a:latin typeface="Montserrat Medium" pitchFamily="2" charset="0"/>
              </a:rPr>
              <a:t>Step-06: </a:t>
            </a:r>
            <a:r>
              <a:rPr lang="en-US" b="0" dirty="0">
                <a:effectLst/>
                <a:latin typeface="Montserrat Medium" pitchFamily="2" charset="0"/>
              </a:rPr>
              <a:t>Flattening (1x10000) </a:t>
            </a:r>
          </a:p>
          <a:p>
            <a:pPr>
              <a:lnSpc>
                <a:spcPct val="150000"/>
              </a:lnSpc>
            </a:pPr>
            <a:r>
              <a:rPr lang="en-US" b="0" dirty="0">
                <a:solidFill>
                  <a:srgbClr val="15747A"/>
                </a:solidFill>
                <a:effectLst/>
                <a:latin typeface="Montserrat Medium" pitchFamily="2" charset="0"/>
              </a:rPr>
              <a:t>Step-07: </a:t>
            </a:r>
            <a:r>
              <a:rPr lang="en-US" b="0" dirty="0">
                <a:effectLst/>
                <a:latin typeface="Montserrat Medium" pitchFamily="2" charset="0"/>
              </a:rPr>
              <a:t>Subtract with mean</a:t>
            </a:r>
          </a:p>
          <a:p>
            <a:pPr>
              <a:lnSpc>
                <a:spcPct val="150000"/>
              </a:lnSpc>
            </a:pPr>
            <a:r>
              <a:rPr lang="en-US" b="0" dirty="0">
                <a:solidFill>
                  <a:srgbClr val="15747A"/>
                </a:solidFill>
                <a:effectLst/>
                <a:latin typeface="Montserrat Medium" pitchFamily="2" charset="0"/>
              </a:rPr>
              <a:t>Step-08: </a:t>
            </a:r>
            <a:r>
              <a:rPr lang="en-US" b="0" dirty="0">
                <a:effectLst/>
                <a:latin typeface="Montserrat Medium" pitchFamily="2" charset="0"/>
              </a:rPr>
              <a:t>Get eigen image (apply </a:t>
            </a:r>
            <a:r>
              <a:rPr lang="en-US" b="0" dirty="0" err="1">
                <a:effectLst/>
                <a:latin typeface="Montserrat Medium" pitchFamily="2" charset="0"/>
              </a:rPr>
              <a:t>roi_mean</a:t>
            </a:r>
            <a:r>
              <a:rPr lang="en-US" b="0" dirty="0">
                <a:effectLst/>
                <a:latin typeface="Montserrat Medium" pitchFamily="2" charset="0"/>
              </a:rPr>
              <a:t> to </a:t>
            </a:r>
            <a:r>
              <a:rPr lang="en-US" b="0" dirty="0" err="1">
                <a:effectLst/>
                <a:latin typeface="Montserrat Medium" pitchFamily="2" charset="0"/>
              </a:rPr>
              <a:t>pca</a:t>
            </a:r>
            <a:r>
              <a:rPr lang="en-US" b="0" dirty="0">
                <a:effectLst/>
                <a:latin typeface="Montserrat Medium" pitchFamily="2" charset="0"/>
              </a:rPr>
              <a:t>)</a:t>
            </a:r>
          </a:p>
          <a:p>
            <a:pPr>
              <a:lnSpc>
                <a:spcPct val="150000"/>
              </a:lnSpc>
            </a:pPr>
            <a:r>
              <a:rPr lang="en-US" b="0" dirty="0">
                <a:solidFill>
                  <a:srgbClr val="15747A"/>
                </a:solidFill>
                <a:effectLst/>
                <a:latin typeface="Montserrat Medium" pitchFamily="2" charset="0"/>
              </a:rPr>
              <a:t>Step-09: </a:t>
            </a:r>
            <a:r>
              <a:rPr lang="en-US" b="0" dirty="0">
                <a:effectLst/>
                <a:latin typeface="Montserrat Medium" pitchFamily="2" charset="0"/>
              </a:rPr>
              <a:t>Eigen Image for Visualization</a:t>
            </a:r>
          </a:p>
          <a:p>
            <a:pPr>
              <a:lnSpc>
                <a:spcPct val="150000"/>
              </a:lnSpc>
            </a:pPr>
            <a:r>
              <a:rPr lang="en-US" b="0" dirty="0">
                <a:solidFill>
                  <a:srgbClr val="15747A"/>
                </a:solidFill>
                <a:effectLst/>
                <a:latin typeface="Montserrat Medium" pitchFamily="2" charset="0"/>
              </a:rPr>
              <a:t>Step-10: </a:t>
            </a:r>
            <a:r>
              <a:rPr lang="en-US" b="0" dirty="0">
                <a:effectLst/>
                <a:latin typeface="Montserrat Medium" pitchFamily="2" charset="0"/>
              </a:rPr>
              <a:t>Pass to ml model (</a:t>
            </a:r>
            <a:r>
              <a:rPr lang="en-US" b="0" dirty="0" err="1">
                <a:effectLst/>
                <a:latin typeface="Montserrat Medium" pitchFamily="2" charset="0"/>
              </a:rPr>
              <a:t>svm</a:t>
            </a:r>
            <a:r>
              <a:rPr lang="en-US" b="0" dirty="0">
                <a:effectLst/>
                <a:latin typeface="Montserrat Medium" pitchFamily="2" charset="0"/>
              </a:rPr>
              <a:t>) and get predictions    </a:t>
            </a:r>
          </a:p>
          <a:p>
            <a:pPr>
              <a:lnSpc>
                <a:spcPct val="150000"/>
              </a:lnSpc>
            </a:pPr>
            <a:r>
              <a:rPr lang="en-US" b="0" dirty="0">
                <a:solidFill>
                  <a:srgbClr val="15747A"/>
                </a:solidFill>
                <a:effectLst/>
                <a:latin typeface="Montserrat Medium" pitchFamily="2" charset="0"/>
              </a:rPr>
              <a:t>Step-11: </a:t>
            </a:r>
            <a:r>
              <a:rPr lang="en-US" b="0" dirty="0">
                <a:effectLst/>
                <a:latin typeface="Montserrat Medium" pitchFamily="2" charset="0"/>
              </a:rPr>
              <a:t>Generate report    </a:t>
            </a:r>
          </a:p>
        </p:txBody>
      </p:sp>
    </p:spTree>
    <p:extLst>
      <p:ext uri="{BB962C8B-B14F-4D97-AF65-F5344CB8AC3E}">
        <p14:creationId xmlns:p14="http://schemas.microsoft.com/office/powerpoint/2010/main" val="156756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letter&#10;&#10;Description automatically generated">
            <a:extLst>
              <a:ext uri="{FF2B5EF4-FFF2-40B4-BE49-F238E27FC236}">
                <a16:creationId xmlns:a16="http://schemas.microsoft.com/office/drawing/2014/main" id="{B82D243B-93D0-61D3-9856-473AFFD729F9}"/>
              </a:ext>
            </a:extLst>
          </p:cNvPr>
          <p:cNvPicPr>
            <a:picLocks noChangeAspect="1"/>
          </p:cNvPicPr>
          <p:nvPr/>
        </p:nvPicPr>
        <p:blipFill rotWithShape="1">
          <a:blip r:embed="rId3">
            <a:extLst>
              <a:ext uri="{28A0092B-C50C-407E-A947-70E740481C1C}">
                <a14:useLocalDpi xmlns:a14="http://schemas.microsoft.com/office/drawing/2010/main" val="0"/>
              </a:ext>
            </a:extLst>
          </a:blip>
          <a:srcRect b="20621"/>
          <a:stretch/>
        </p:blipFill>
        <p:spPr>
          <a:xfrm>
            <a:off x="576088" y="1355128"/>
            <a:ext cx="3944373" cy="4702048"/>
          </a:xfrm>
          <a:prstGeom prst="rect">
            <a:avLst/>
          </a:prstGeom>
        </p:spPr>
      </p:pic>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3" y="260063"/>
            <a:ext cx="10335897" cy="584775"/>
          </a:xfrm>
          <a:prstGeom prst="rect">
            <a:avLst/>
          </a:prstGeom>
          <a:noFill/>
        </p:spPr>
        <p:txBody>
          <a:bodyPr wrap="square">
            <a:spAutoFit/>
          </a:bodyPr>
          <a:lstStyle/>
          <a:p>
            <a:r>
              <a:rPr lang="en-US" sz="3200" b="1" dirty="0">
                <a:solidFill>
                  <a:srgbClr val="FFEDCC"/>
                </a:solidFill>
                <a:latin typeface="Montserrat" pitchFamily="2" charset="0"/>
              </a:rPr>
              <a:t>Folder Structure of Web Application with Flask</a:t>
            </a:r>
            <a:endParaRPr lang="en-US" sz="3200" dirty="0"/>
          </a:p>
        </p:txBody>
      </p:sp>
      <p:sp>
        <p:nvSpPr>
          <p:cNvPr id="17" name="Right Brace 16">
            <a:extLst>
              <a:ext uri="{FF2B5EF4-FFF2-40B4-BE49-F238E27FC236}">
                <a16:creationId xmlns:a16="http://schemas.microsoft.com/office/drawing/2014/main" id="{F4EAD290-D615-5744-DC5D-AEBD9F806B35}"/>
              </a:ext>
            </a:extLst>
          </p:cNvPr>
          <p:cNvSpPr/>
          <p:nvPr/>
        </p:nvSpPr>
        <p:spPr>
          <a:xfrm>
            <a:off x="4368033" y="4903125"/>
            <a:ext cx="244608" cy="870162"/>
          </a:xfrm>
          <a:prstGeom prst="rightBrace">
            <a:avLst>
              <a:gd name="adj1" fmla="val 56429"/>
              <a:gd name="adj2" fmla="val 50000"/>
            </a:avLst>
          </a:prstGeom>
          <a:ln w="19050">
            <a:solidFill>
              <a:srgbClr val="1574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 name="TextBox 17">
            <a:extLst>
              <a:ext uri="{FF2B5EF4-FFF2-40B4-BE49-F238E27FC236}">
                <a16:creationId xmlns:a16="http://schemas.microsoft.com/office/drawing/2014/main" id="{6766AC7E-DFD3-39E6-22FE-FB963EF28580}"/>
              </a:ext>
            </a:extLst>
          </p:cNvPr>
          <p:cNvSpPr txBox="1"/>
          <p:nvPr/>
        </p:nvSpPr>
        <p:spPr>
          <a:xfrm>
            <a:off x="8981440" y="2069313"/>
            <a:ext cx="2141680" cy="338554"/>
          </a:xfrm>
          <a:prstGeom prst="rect">
            <a:avLst/>
          </a:prstGeom>
          <a:noFill/>
        </p:spPr>
        <p:txBody>
          <a:bodyPr wrap="square" rtlCol="0">
            <a:spAutoFit/>
          </a:bodyPr>
          <a:lstStyle/>
          <a:p>
            <a:pPr algn="r"/>
            <a:r>
              <a:rPr lang="en-US" sz="1600" dirty="0">
                <a:latin typeface="Montserrat" pitchFamily="2" charset="0"/>
              </a:rPr>
              <a:t>Create all html files</a:t>
            </a:r>
            <a:endParaRPr lang="en-IN" sz="1600" dirty="0">
              <a:latin typeface="Montserrat" pitchFamily="2" charset="0"/>
            </a:endParaRPr>
          </a:p>
        </p:txBody>
      </p:sp>
      <p:sp>
        <p:nvSpPr>
          <p:cNvPr id="19" name="TextBox 18">
            <a:extLst>
              <a:ext uri="{FF2B5EF4-FFF2-40B4-BE49-F238E27FC236}">
                <a16:creationId xmlns:a16="http://schemas.microsoft.com/office/drawing/2014/main" id="{9E0237E8-2DF8-F654-B671-837CAAAA06D8}"/>
              </a:ext>
            </a:extLst>
          </p:cNvPr>
          <p:cNvSpPr txBox="1"/>
          <p:nvPr/>
        </p:nvSpPr>
        <p:spPr>
          <a:xfrm>
            <a:off x="6604000" y="3092814"/>
            <a:ext cx="4519120" cy="338554"/>
          </a:xfrm>
          <a:prstGeom prst="rect">
            <a:avLst/>
          </a:prstGeom>
          <a:noFill/>
        </p:spPr>
        <p:txBody>
          <a:bodyPr wrap="square" rtlCol="0">
            <a:spAutoFit/>
          </a:bodyPr>
          <a:lstStyle/>
          <a:p>
            <a:pPr algn="r"/>
            <a:r>
              <a:rPr lang="en-US" sz="1600" dirty="0">
                <a:latin typeface="Montserrat" pitchFamily="2" charset="0"/>
              </a:rPr>
              <a:t>Create all static files like </a:t>
            </a:r>
            <a:r>
              <a:rPr lang="en-US" sz="1600" dirty="0" err="1">
                <a:latin typeface="Montserrat" pitchFamily="2" charset="0"/>
              </a:rPr>
              <a:t>css</a:t>
            </a:r>
            <a:r>
              <a:rPr lang="en-US" sz="1600" dirty="0">
                <a:latin typeface="Montserrat" pitchFamily="2" charset="0"/>
              </a:rPr>
              <a:t>, </a:t>
            </a:r>
            <a:r>
              <a:rPr lang="en-US" sz="1600" dirty="0" err="1">
                <a:latin typeface="Montserrat" pitchFamily="2" charset="0"/>
              </a:rPr>
              <a:t>js</a:t>
            </a:r>
            <a:r>
              <a:rPr lang="en-US" sz="1600" dirty="0">
                <a:latin typeface="Montserrat" pitchFamily="2" charset="0"/>
              </a:rPr>
              <a:t>, images, </a:t>
            </a:r>
            <a:r>
              <a:rPr lang="en-US" sz="1600" dirty="0" err="1">
                <a:latin typeface="Montserrat" pitchFamily="2" charset="0"/>
              </a:rPr>
              <a:t>etc</a:t>
            </a:r>
            <a:endParaRPr lang="en-IN" sz="1600" dirty="0">
              <a:latin typeface="Montserrat" pitchFamily="2" charset="0"/>
            </a:endParaRPr>
          </a:p>
        </p:txBody>
      </p:sp>
      <p:sp>
        <p:nvSpPr>
          <p:cNvPr id="20" name="TextBox 19">
            <a:extLst>
              <a:ext uri="{FF2B5EF4-FFF2-40B4-BE49-F238E27FC236}">
                <a16:creationId xmlns:a16="http://schemas.microsoft.com/office/drawing/2014/main" id="{229EA28F-4B8E-0337-BE57-B5A7DC573BD0}"/>
              </a:ext>
            </a:extLst>
          </p:cNvPr>
          <p:cNvSpPr txBox="1"/>
          <p:nvPr/>
        </p:nvSpPr>
        <p:spPr>
          <a:xfrm>
            <a:off x="7416800" y="4155306"/>
            <a:ext cx="3706320" cy="338554"/>
          </a:xfrm>
          <a:prstGeom prst="rect">
            <a:avLst/>
          </a:prstGeom>
          <a:noFill/>
        </p:spPr>
        <p:txBody>
          <a:bodyPr wrap="square" rtlCol="0">
            <a:spAutoFit/>
          </a:bodyPr>
          <a:lstStyle/>
          <a:p>
            <a:pPr algn="r"/>
            <a:r>
              <a:rPr lang="en-US" sz="1600" dirty="0">
                <a:latin typeface="Montserrat" pitchFamily="2" charset="0"/>
              </a:rPr>
              <a:t>Place all machine learning models</a:t>
            </a:r>
            <a:endParaRPr lang="en-IN" sz="1600" dirty="0">
              <a:latin typeface="Montserrat" pitchFamily="2" charset="0"/>
            </a:endParaRPr>
          </a:p>
        </p:txBody>
      </p:sp>
      <p:sp>
        <p:nvSpPr>
          <p:cNvPr id="21" name="TextBox 20">
            <a:extLst>
              <a:ext uri="{FF2B5EF4-FFF2-40B4-BE49-F238E27FC236}">
                <a16:creationId xmlns:a16="http://schemas.microsoft.com/office/drawing/2014/main" id="{00EFF96B-B7BD-2D70-EDB2-AFA17A20457E}"/>
              </a:ext>
            </a:extLst>
          </p:cNvPr>
          <p:cNvSpPr txBox="1"/>
          <p:nvPr/>
        </p:nvSpPr>
        <p:spPr>
          <a:xfrm>
            <a:off x="9235440" y="5168929"/>
            <a:ext cx="1887680" cy="338554"/>
          </a:xfrm>
          <a:prstGeom prst="rect">
            <a:avLst/>
          </a:prstGeom>
          <a:noFill/>
        </p:spPr>
        <p:txBody>
          <a:bodyPr wrap="square" rtlCol="0">
            <a:spAutoFit/>
          </a:bodyPr>
          <a:lstStyle/>
          <a:p>
            <a:pPr algn="r"/>
            <a:r>
              <a:rPr lang="en-US" sz="1600" dirty="0">
                <a:latin typeface="Montserrat" pitchFamily="2" charset="0"/>
              </a:rPr>
              <a:t>Python modules</a:t>
            </a:r>
            <a:endParaRPr lang="en-IN" sz="1600" dirty="0">
              <a:latin typeface="Montserrat" pitchFamily="2" charset="0"/>
            </a:endParaRPr>
          </a:p>
        </p:txBody>
      </p:sp>
      <p:sp>
        <p:nvSpPr>
          <p:cNvPr id="22" name="TextBox 21">
            <a:extLst>
              <a:ext uri="{FF2B5EF4-FFF2-40B4-BE49-F238E27FC236}">
                <a16:creationId xmlns:a16="http://schemas.microsoft.com/office/drawing/2014/main" id="{5B041435-BF6F-AC68-3345-F0FE36D979AF}"/>
              </a:ext>
            </a:extLst>
          </p:cNvPr>
          <p:cNvSpPr txBox="1"/>
          <p:nvPr/>
        </p:nvSpPr>
        <p:spPr>
          <a:xfrm>
            <a:off x="9530080" y="5773286"/>
            <a:ext cx="1593040" cy="338554"/>
          </a:xfrm>
          <a:prstGeom prst="rect">
            <a:avLst/>
          </a:prstGeom>
          <a:noFill/>
        </p:spPr>
        <p:txBody>
          <a:bodyPr wrap="square" rtlCol="0">
            <a:spAutoFit/>
          </a:bodyPr>
          <a:lstStyle/>
          <a:p>
            <a:pPr algn="r"/>
            <a:r>
              <a:rPr lang="en-US" sz="1600" dirty="0">
                <a:latin typeface="Montserrat" pitchFamily="2" charset="0"/>
              </a:rPr>
              <a:t>Main flask file</a:t>
            </a:r>
            <a:endParaRPr lang="en-IN" sz="1600" dirty="0">
              <a:latin typeface="Montserrat" pitchFamily="2" charset="0"/>
            </a:endParaRPr>
          </a:p>
        </p:txBody>
      </p:sp>
      <p:cxnSp>
        <p:nvCxnSpPr>
          <p:cNvPr id="30" name="Straight Arrow Connector 29">
            <a:extLst>
              <a:ext uri="{FF2B5EF4-FFF2-40B4-BE49-F238E27FC236}">
                <a16:creationId xmlns:a16="http://schemas.microsoft.com/office/drawing/2014/main" id="{DAE4830B-C89F-8D74-46A4-D5A5ACA335AD}"/>
              </a:ext>
            </a:extLst>
          </p:cNvPr>
          <p:cNvCxnSpPr>
            <a:cxnSpLocks/>
            <a:stCxn id="17" idx="1"/>
            <a:endCxn id="21" idx="1"/>
          </p:cNvCxnSpPr>
          <p:nvPr/>
        </p:nvCxnSpPr>
        <p:spPr>
          <a:xfrm>
            <a:off x="4612641" y="5338206"/>
            <a:ext cx="4622799" cy="0"/>
          </a:xfrm>
          <a:prstGeom prst="straightConnector1">
            <a:avLst/>
          </a:prstGeom>
          <a:ln w="19050">
            <a:solidFill>
              <a:srgbClr val="15747A"/>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CF2DCE9-F799-ABE7-47EB-6FA78B8643D9}"/>
              </a:ext>
            </a:extLst>
          </p:cNvPr>
          <p:cNvCxnSpPr>
            <a:cxnSpLocks/>
            <a:endCxn id="22" idx="1"/>
          </p:cNvCxnSpPr>
          <p:nvPr/>
        </p:nvCxnSpPr>
        <p:spPr>
          <a:xfrm>
            <a:off x="2427655" y="5942563"/>
            <a:ext cx="7102425" cy="0"/>
          </a:xfrm>
          <a:prstGeom prst="straightConnector1">
            <a:avLst/>
          </a:prstGeom>
          <a:ln w="19050">
            <a:solidFill>
              <a:srgbClr val="15747A"/>
            </a:solidFill>
            <a:tailEnd type="triangle"/>
          </a:ln>
        </p:spPr>
        <p:style>
          <a:lnRef idx="1">
            <a:schemeClr val="accent1"/>
          </a:lnRef>
          <a:fillRef idx="0">
            <a:schemeClr val="accent1"/>
          </a:fillRef>
          <a:effectRef idx="0">
            <a:schemeClr val="accent1"/>
          </a:effectRef>
          <a:fontRef idx="minor">
            <a:schemeClr val="tx1"/>
          </a:fontRef>
        </p:style>
      </p:cxnSp>
      <p:sp>
        <p:nvSpPr>
          <p:cNvPr id="35" name="Right Brace 34">
            <a:extLst>
              <a:ext uri="{FF2B5EF4-FFF2-40B4-BE49-F238E27FC236}">
                <a16:creationId xmlns:a16="http://schemas.microsoft.com/office/drawing/2014/main" id="{02433E6E-E2CC-B832-9EA6-99E49F1A3377}"/>
              </a:ext>
            </a:extLst>
          </p:cNvPr>
          <p:cNvSpPr/>
          <p:nvPr/>
        </p:nvSpPr>
        <p:spPr>
          <a:xfrm>
            <a:off x="3012735" y="3889502"/>
            <a:ext cx="244608" cy="870162"/>
          </a:xfrm>
          <a:prstGeom prst="rightBrace">
            <a:avLst>
              <a:gd name="adj1" fmla="val 56429"/>
              <a:gd name="adj2" fmla="val 50000"/>
            </a:avLst>
          </a:prstGeom>
          <a:ln w="19050">
            <a:solidFill>
              <a:srgbClr val="1574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39" name="Straight Arrow Connector 38">
            <a:extLst>
              <a:ext uri="{FF2B5EF4-FFF2-40B4-BE49-F238E27FC236}">
                <a16:creationId xmlns:a16="http://schemas.microsoft.com/office/drawing/2014/main" id="{D71BBC76-4B12-049D-714E-7EB8414B3D37}"/>
              </a:ext>
            </a:extLst>
          </p:cNvPr>
          <p:cNvCxnSpPr>
            <a:cxnSpLocks/>
            <a:stCxn id="35" idx="1"/>
            <a:endCxn id="20" idx="1"/>
          </p:cNvCxnSpPr>
          <p:nvPr/>
        </p:nvCxnSpPr>
        <p:spPr>
          <a:xfrm>
            <a:off x="3257343" y="4324583"/>
            <a:ext cx="4159457" cy="0"/>
          </a:xfrm>
          <a:prstGeom prst="straightConnector1">
            <a:avLst/>
          </a:prstGeom>
          <a:ln w="19050">
            <a:solidFill>
              <a:srgbClr val="15747A"/>
            </a:solidFill>
            <a:tailEnd type="triangle"/>
          </a:ln>
        </p:spPr>
        <p:style>
          <a:lnRef idx="1">
            <a:schemeClr val="accent1"/>
          </a:lnRef>
          <a:fillRef idx="0">
            <a:schemeClr val="accent1"/>
          </a:fillRef>
          <a:effectRef idx="0">
            <a:schemeClr val="accent1"/>
          </a:effectRef>
          <a:fontRef idx="minor">
            <a:schemeClr val="tx1"/>
          </a:fontRef>
        </p:style>
      </p:cxnSp>
      <p:sp>
        <p:nvSpPr>
          <p:cNvPr id="44" name="Right Brace 43">
            <a:extLst>
              <a:ext uri="{FF2B5EF4-FFF2-40B4-BE49-F238E27FC236}">
                <a16:creationId xmlns:a16="http://schemas.microsoft.com/office/drawing/2014/main" id="{5188832C-EB39-E945-CF2F-8461FBA98B2B}"/>
              </a:ext>
            </a:extLst>
          </p:cNvPr>
          <p:cNvSpPr/>
          <p:nvPr/>
        </p:nvSpPr>
        <p:spPr>
          <a:xfrm>
            <a:off x="3012735" y="2706603"/>
            <a:ext cx="244608" cy="1108160"/>
          </a:xfrm>
          <a:prstGeom prst="rightBrace">
            <a:avLst>
              <a:gd name="adj1" fmla="val 56429"/>
              <a:gd name="adj2" fmla="val 50000"/>
            </a:avLst>
          </a:prstGeom>
          <a:ln w="19050">
            <a:solidFill>
              <a:srgbClr val="1574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5" name="Right Brace 44">
            <a:extLst>
              <a:ext uri="{FF2B5EF4-FFF2-40B4-BE49-F238E27FC236}">
                <a16:creationId xmlns:a16="http://schemas.microsoft.com/office/drawing/2014/main" id="{6DAD8027-EFFF-CA01-4571-E85B3862ED54}"/>
              </a:ext>
            </a:extLst>
          </p:cNvPr>
          <p:cNvSpPr/>
          <p:nvPr/>
        </p:nvSpPr>
        <p:spPr>
          <a:xfrm>
            <a:off x="3257343" y="1867762"/>
            <a:ext cx="244608" cy="741656"/>
          </a:xfrm>
          <a:prstGeom prst="rightBrace">
            <a:avLst>
              <a:gd name="adj1" fmla="val 56429"/>
              <a:gd name="adj2" fmla="val 50000"/>
            </a:avLst>
          </a:prstGeom>
          <a:ln w="19050">
            <a:solidFill>
              <a:srgbClr val="1574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47" name="Straight Arrow Connector 46">
            <a:extLst>
              <a:ext uri="{FF2B5EF4-FFF2-40B4-BE49-F238E27FC236}">
                <a16:creationId xmlns:a16="http://schemas.microsoft.com/office/drawing/2014/main" id="{2CEC6B00-2430-6F46-3A91-6617410F5074}"/>
              </a:ext>
            </a:extLst>
          </p:cNvPr>
          <p:cNvCxnSpPr>
            <a:cxnSpLocks/>
            <a:stCxn id="44" idx="1"/>
            <a:endCxn id="19" idx="1"/>
          </p:cNvCxnSpPr>
          <p:nvPr/>
        </p:nvCxnSpPr>
        <p:spPr>
          <a:xfrm>
            <a:off x="3257343" y="3260683"/>
            <a:ext cx="3346657" cy="1408"/>
          </a:xfrm>
          <a:prstGeom prst="straightConnector1">
            <a:avLst/>
          </a:prstGeom>
          <a:ln w="19050">
            <a:solidFill>
              <a:srgbClr val="15747A"/>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1CB7A31-6779-9822-D981-57679315D69C}"/>
              </a:ext>
            </a:extLst>
          </p:cNvPr>
          <p:cNvCxnSpPr>
            <a:cxnSpLocks/>
            <a:stCxn id="45" idx="1"/>
            <a:endCxn id="18" idx="1"/>
          </p:cNvCxnSpPr>
          <p:nvPr/>
        </p:nvCxnSpPr>
        <p:spPr>
          <a:xfrm>
            <a:off x="3501951" y="2238590"/>
            <a:ext cx="5479489" cy="0"/>
          </a:xfrm>
          <a:prstGeom prst="straightConnector1">
            <a:avLst/>
          </a:prstGeom>
          <a:ln w="19050">
            <a:solidFill>
              <a:srgbClr val="15747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251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3" y="260063"/>
            <a:ext cx="8152159" cy="584775"/>
          </a:xfrm>
          <a:prstGeom prst="rect">
            <a:avLst/>
          </a:prstGeom>
          <a:noFill/>
        </p:spPr>
        <p:txBody>
          <a:bodyPr wrap="square">
            <a:spAutoFit/>
          </a:bodyPr>
          <a:lstStyle/>
          <a:p>
            <a:r>
              <a:rPr lang="en-US" sz="3200" b="1" dirty="0">
                <a:solidFill>
                  <a:srgbClr val="FFEDCC"/>
                </a:solidFill>
                <a:latin typeface="Montserrat" pitchFamily="2" charset="0"/>
              </a:rPr>
              <a:t>Pages of Web Application with Flask</a:t>
            </a:r>
            <a:endParaRPr lang="en-US" sz="3200" dirty="0"/>
          </a:p>
        </p:txBody>
      </p:sp>
      <p:sp>
        <p:nvSpPr>
          <p:cNvPr id="4" name="TextBox 3">
            <a:extLst>
              <a:ext uri="{FF2B5EF4-FFF2-40B4-BE49-F238E27FC236}">
                <a16:creationId xmlns:a16="http://schemas.microsoft.com/office/drawing/2014/main" id="{A3425E94-9B53-CEF0-5BC2-27D867950F95}"/>
              </a:ext>
            </a:extLst>
          </p:cNvPr>
          <p:cNvSpPr txBox="1"/>
          <p:nvPr/>
        </p:nvSpPr>
        <p:spPr>
          <a:xfrm>
            <a:off x="690880" y="2633231"/>
            <a:ext cx="5486400" cy="129202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fr-FR" b="0" dirty="0">
                <a:solidFill>
                  <a:srgbClr val="15747A"/>
                </a:solidFill>
                <a:effectLst/>
                <a:latin typeface="Montserrat Medium" pitchFamily="2" charset="0"/>
              </a:rPr>
              <a:t>Page-1 : </a:t>
            </a:r>
            <a:r>
              <a:rPr lang="fr-FR" b="0" dirty="0">
                <a:effectLst/>
                <a:latin typeface="Montserrat Medium" pitchFamily="2" charset="0"/>
              </a:rPr>
              <a:t>Home Page</a:t>
            </a:r>
          </a:p>
          <a:p>
            <a:pPr marL="285750" indent="-285750">
              <a:lnSpc>
                <a:spcPct val="150000"/>
              </a:lnSpc>
              <a:buFont typeface="Arial" panose="020B0604020202020204" pitchFamily="34" charset="0"/>
              <a:buChar char="•"/>
            </a:pPr>
            <a:r>
              <a:rPr lang="fr-FR" b="0" dirty="0">
                <a:solidFill>
                  <a:srgbClr val="15747A"/>
                </a:solidFill>
                <a:effectLst/>
                <a:latin typeface="Montserrat Medium" pitchFamily="2" charset="0"/>
              </a:rPr>
              <a:t>Page-2: </a:t>
            </a:r>
            <a:r>
              <a:rPr lang="fr-FR" b="0" dirty="0">
                <a:effectLst/>
                <a:latin typeface="Montserrat Medium" pitchFamily="2" charset="0"/>
              </a:rPr>
              <a:t>Application Page</a:t>
            </a:r>
          </a:p>
          <a:p>
            <a:pPr marL="285750" indent="-285750">
              <a:lnSpc>
                <a:spcPct val="150000"/>
              </a:lnSpc>
              <a:buFont typeface="Arial" panose="020B0604020202020204" pitchFamily="34" charset="0"/>
              <a:buChar char="•"/>
            </a:pPr>
            <a:r>
              <a:rPr lang="fr-FR" b="0" dirty="0">
                <a:solidFill>
                  <a:srgbClr val="15747A"/>
                </a:solidFill>
                <a:effectLst/>
                <a:latin typeface="Montserrat Medium" pitchFamily="2" charset="0"/>
              </a:rPr>
              <a:t>Page-3: </a:t>
            </a:r>
            <a:r>
              <a:rPr lang="fr-FR" b="0" dirty="0" err="1">
                <a:effectLst/>
                <a:latin typeface="Montserrat Medium" pitchFamily="2" charset="0"/>
              </a:rPr>
              <a:t>Gender</a:t>
            </a:r>
            <a:r>
              <a:rPr lang="fr-FR" b="0" dirty="0">
                <a:effectLst/>
                <a:latin typeface="Montserrat Medium" pitchFamily="2" charset="0"/>
              </a:rPr>
              <a:t> App Page</a:t>
            </a:r>
          </a:p>
        </p:txBody>
      </p:sp>
    </p:spTree>
    <p:extLst>
      <p:ext uri="{BB962C8B-B14F-4D97-AF65-F5344CB8AC3E}">
        <p14:creationId xmlns:p14="http://schemas.microsoft.com/office/powerpoint/2010/main" val="249522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3" y="260063"/>
            <a:ext cx="8152159" cy="584775"/>
          </a:xfrm>
          <a:prstGeom prst="rect">
            <a:avLst/>
          </a:prstGeom>
          <a:noFill/>
        </p:spPr>
        <p:txBody>
          <a:bodyPr wrap="square">
            <a:spAutoFit/>
          </a:bodyPr>
          <a:lstStyle/>
          <a:p>
            <a:r>
              <a:rPr lang="en-US" sz="3200" b="1" dirty="0">
                <a:solidFill>
                  <a:srgbClr val="FFEDCC"/>
                </a:solidFill>
                <a:latin typeface="Montserrat" pitchFamily="2" charset="0"/>
              </a:rPr>
              <a:t>Page-1 : Home Page</a:t>
            </a:r>
          </a:p>
        </p:txBody>
      </p:sp>
      <p:pic>
        <p:nvPicPr>
          <p:cNvPr id="6" name="Picture 5">
            <a:extLst>
              <a:ext uri="{FF2B5EF4-FFF2-40B4-BE49-F238E27FC236}">
                <a16:creationId xmlns:a16="http://schemas.microsoft.com/office/drawing/2014/main" id="{D953AB0B-6737-48CE-832E-2FF74E706E37}"/>
              </a:ext>
            </a:extLst>
          </p:cNvPr>
          <p:cNvPicPr>
            <a:picLocks noChangeAspect="1"/>
          </p:cNvPicPr>
          <p:nvPr/>
        </p:nvPicPr>
        <p:blipFill rotWithShape="1">
          <a:blip r:embed="rId5"/>
          <a:srcRect t="9037" r="4667" b="10855"/>
          <a:stretch/>
        </p:blipFill>
        <p:spPr>
          <a:xfrm>
            <a:off x="-1" y="1095295"/>
            <a:ext cx="12192001" cy="5762705"/>
          </a:xfrm>
          <a:prstGeom prst="rect">
            <a:avLst/>
          </a:prstGeom>
        </p:spPr>
      </p:pic>
    </p:spTree>
    <p:extLst>
      <p:ext uri="{BB962C8B-B14F-4D97-AF65-F5344CB8AC3E}">
        <p14:creationId xmlns:p14="http://schemas.microsoft.com/office/powerpoint/2010/main" val="52469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3" y="260063"/>
            <a:ext cx="8152159" cy="584775"/>
          </a:xfrm>
          <a:prstGeom prst="rect">
            <a:avLst/>
          </a:prstGeom>
          <a:noFill/>
        </p:spPr>
        <p:txBody>
          <a:bodyPr wrap="square">
            <a:spAutoFit/>
          </a:bodyPr>
          <a:lstStyle/>
          <a:p>
            <a:r>
              <a:rPr lang="en-US" sz="3200" b="1" dirty="0">
                <a:solidFill>
                  <a:srgbClr val="FFEDCC"/>
                </a:solidFill>
                <a:latin typeface="Montserrat" pitchFamily="2" charset="0"/>
              </a:rPr>
              <a:t>Page-2: Application Page</a:t>
            </a:r>
          </a:p>
        </p:txBody>
      </p:sp>
      <p:pic>
        <p:nvPicPr>
          <p:cNvPr id="4" name="Picture 3">
            <a:extLst>
              <a:ext uri="{FF2B5EF4-FFF2-40B4-BE49-F238E27FC236}">
                <a16:creationId xmlns:a16="http://schemas.microsoft.com/office/drawing/2014/main" id="{1B7D63A1-08A2-4C1D-6EAD-04ADC2810CEC}"/>
              </a:ext>
            </a:extLst>
          </p:cNvPr>
          <p:cNvPicPr>
            <a:picLocks noChangeAspect="1"/>
          </p:cNvPicPr>
          <p:nvPr/>
        </p:nvPicPr>
        <p:blipFill rotWithShape="1">
          <a:blip r:embed="rId5"/>
          <a:srcRect t="9037" r="3501" b="10011"/>
          <a:stretch/>
        </p:blipFill>
        <p:spPr>
          <a:xfrm>
            <a:off x="0" y="1104900"/>
            <a:ext cx="12191998" cy="5753100"/>
          </a:xfrm>
          <a:prstGeom prst="rect">
            <a:avLst/>
          </a:prstGeom>
        </p:spPr>
      </p:pic>
    </p:spTree>
    <p:extLst>
      <p:ext uri="{BB962C8B-B14F-4D97-AF65-F5344CB8AC3E}">
        <p14:creationId xmlns:p14="http://schemas.microsoft.com/office/powerpoint/2010/main" val="3941698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3" y="260063"/>
            <a:ext cx="8152159" cy="584775"/>
          </a:xfrm>
          <a:prstGeom prst="rect">
            <a:avLst/>
          </a:prstGeom>
          <a:noFill/>
        </p:spPr>
        <p:txBody>
          <a:bodyPr wrap="square">
            <a:spAutoFit/>
          </a:bodyPr>
          <a:lstStyle/>
          <a:p>
            <a:r>
              <a:rPr lang="fr-FR" sz="3200" b="1" dirty="0">
                <a:solidFill>
                  <a:srgbClr val="FFEDCC"/>
                </a:solidFill>
                <a:latin typeface="Montserrat" pitchFamily="2" charset="0"/>
              </a:rPr>
              <a:t>Page-3: </a:t>
            </a:r>
            <a:r>
              <a:rPr lang="fr-FR" sz="3200" b="1" dirty="0" err="1">
                <a:solidFill>
                  <a:srgbClr val="FFEDCC"/>
                </a:solidFill>
                <a:latin typeface="Montserrat" pitchFamily="2" charset="0"/>
              </a:rPr>
              <a:t>Gender</a:t>
            </a:r>
            <a:r>
              <a:rPr lang="fr-FR" sz="3200" b="1" dirty="0">
                <a:solidFill>
                  <a:srgbClr val="FFEDCC"/>
                </a:solidFill>
                <a:latin typeface="Montserrat" pitchFamily="2" charset="0"/>
              </a:rPr>
              <a:t> App Page</a:t>
            </a:r>
          </a:p>
        </p:txBody>
      </p:sp>
      <p:pic>
        <p:nvPicPr>
          <p:cNvPr id="7" name="Picture 6" descr="A screenshot of a computer&#10;&#10;Description automatically generated">
            <a:extLst>
              <a:ext uri="{FF2B5EF4-FFF2-40B4-BE49-F238E27FC236}">
                <a16:creationId xmlns:a16="http://schemas.microsoft.com/office/drawing/2014/main" id="{643EBFC4-B426-F66D-7E3E-2777EEB117CF}"/>
              </a:ext>
            </a:extLst>
          </p:cNvPr>
          <p:cNvPicPr>
            <a:picLocks noChangeAspect="1"/>
          </p:cNvPicPr>
          <p:nvPr/>
        </p:nvPicPr>
        <p:blipFill rotWithShape="1">
          <a:blip r:embed="rId5">
            <a:extLst>
              <a:ext uri="{28A0092B-C50C-407E-A947-70E740481C1C}">
                <a14:useLocalDpi xmlns:a14="http://schemas.microsoft.com/office/drawing/2010/main" val="0"/>
              </a:ext>
            </a:extLst>
          </a:blip>
          <a:srcRect t="8597" r="3479" b="10432"/>
          <a:stretch/>
        </p:blipFill>
        <p:spPr>
          <a:xfrm>
            <a:off x="-1" y="1104900"/>
            <a:ext cx="12192000" cy="5753099"/>
          </a:xfrm>
          <a:prstGeom prst="rect">
            <a:avLst/>
          </a:prstGeom>
        </p:spPr>
      </p:pic>
    </p:spTree>
    <p:extLst>
      <p:ext uri="{BB962C8B-B14F-4D97-AF65-F5344CB8AC3E}">
        <p14:creationId xmlns:p14="http://schemas.microsoft.com/office/powerpoint/2010/main" val="4059895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4" y="260063"/>
            <a:ext cx="9839326" cy="584775"/>
          </a:xfrm>
          <a:prstGeom prst="rect">
            <a:avLst/>
          </a:prstGeom>
          <a:noFill/>
        </p:spPr>
        <p:txBody>
          <a:bodyPr wrap="square">
            <a:spAutoFit/>
          </a:bodyPr>
          <a:lstStyle/>
          <a:p>
            <a:r>
              <a:rPr lang="en-US" sz="3200" b="1" dirty="0">
                <a:solidFill>
                  <a:srgbClr val="FFEDCC"/>
                </a:solidFill>
                <a:latin typeface="Montserrat" pitchFamily="2" charset="0"/>
              </a:rPr>
              <a:t>Use case of a gender classification web app</a:t>
            </a:r>
            <a:endParaRPr lang="en-US" sz="3200" dirty="0"/>
          </a:p>
        </p:txBody>
      </p:sp>
      <p:sp>
        <p:nvSpPr>
          <p:cNvPr id="7" name="TextBox 6">
            <a:extLst>
              <a:ext uri="{FF2B5EF4-FFF2-40B4-BE49-F238E27FC236}">
                <a16:creationId xmlns:a16="http://schemas.microsoft.com/office/drawing/2014/main" id="{F253BE7D-386C-904D-457E-9BE11CDD07E4}"/>
              </a:ext>
            </a:extLst>
          </p:cNvPr>
          <p:cNvSpPr txBox="1"/>
          <p:nvPr/>
        </p:nvSpPr>
        <p:spPr>
          <a:xfrm>
            <a:off x="504824" y="2639455"/>
            <a:ext cx="5991226" cy="21230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0" i="0" dirty="0">
                <a:solidFill>
                  <a:srgbClr val="374151"/>
                </a:solidFill>
                <a:effectLst/>
                <a:latin typeface="Montserrat Medium" pitchFamily="2" charset="0"/>
              </a:rPr>
              <a:t>Identifying gender demographics</a:t>
            </a:r>
          </a:p>
          <a:p>
            <a:pPr marL="285750" indent="-285750">
              <a:lnSpc>
                <a:spcPct val="150000"/>
              </a:lnSpc>
              <a:buFont typeface="Arial" panose="020B0604020202020204" pitchFamily="34" charset="0"/>
              <a:buChar char="•"/>
            </a:pPr>
            <a:r>
              <a:rPr lang="en-US" dirty="0">
                <a:latin typeface="Montserrat Medium" pitchFamily="2" charset="0"/>
              </a:rPr>
              <a:t>Identifying gender biases</a:t>
            </a:r>
          </a:p>
          <a:p>
            <a:pPr marL="285750" indent="-285750">
              <a:lnSpc>
                <a:spcPct val="150000"/>
              </a:lnSpc>
              <a:buFont typeface="Arial" panose="020B0604020202020204" pitchFamily="34" charset="0"/>
              <a:buChar char="•"/>
            </a:pPr>
            <a:r>
              <a:rPr lang="en-US" dirty="0">
                <a:latin typeface="Montserrat Medium" pitchFamily="2" charset="0"/>
              </a:rPr>
              <a:t>Improving marketing strategies</a:t>
            </a:r>
          </a:p>
          <a:p>
            <a:pPr marL="285750" indent="-285750">
              <a:lnSpc>
                <a:spcPct val="150000"/>
              </a:lnSpc>
              <a:buFont typeface="Arial" panose="020B0604020202020204" pitchFamily="34" charset="0"/>
              <a:buChar char="•"/>
            </a:pPr>
            <a:r>
              <a:rPr lang="en-US" dirty="0">
                <a:latin typeface="Montserrat Medium" pitchFamily="2" charset="0"/>
              </a:rPr>
              <a:t>Enhancing security</a:t>
            </a:r>
          </a:p>
          <a:p>
            <a:pPr marL="285750" indent="-285750">
              <a:lnSpc>
                <a:spcPct val="150000"/>
              </a:lnSpc>
              <a:buFont typeface="Arial" panose="020B0604020202020204" pitchFamily="34" charset="0"/>
              <a:buChar char="•"/>
            </a:pPr>
            <a:r>
              <a:rPr lang="en-US" dirty="0">
                <a:latin typeface="Montserrat Medium" pitchFamily="2" charset="0"/>
              </a:rPr>
              <a:t>Promoting diversity and inclusion</a:t>
            </a:r>
          </a:p>
        </p:txBody>
      </p:sp>
      <p:pic>
        <p:nvPicPr>
          <p:cNvPr id="12" name="Picture 11" descr="A computer with a magnifying glass on the screen&#10;&#10;Description automatically generated with medium confidence">
            <a:extLst>
              <a:ext uri="{FF2B5EF4-FFF2-40B4-BE49-F238E27FC236}">
                <a16:creationId xmlns:a16="http://schemas.microsoft.com/office/drawing/2014/main" id="{F91DE644-E8D9-5081-0E7F-E06DDC4FC2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4282" y="1575736"/>
            <a:ext cx="4250453" cy="4250453"/>
          </a:xfrm>
          <a:prstGeom prst="rect">
            <a:avLst/>
          </a:prstGeom>
        </p:spPr>
      </p:pic>
    </p:spTree>
    <p:extLst>
      <p:ext uri="{BB962C8B-B14F-4D97-AF65-F5344CB8AC3E}">
        <p14:creationId xmlns:p14="http://schemas.microsoft.com/office/powerpoint/2010/main" val="3184591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3" y="260063"/>
            <a:ext cx="8990051" cy="584775"/>
          </a:xfrm>
          <a:prstGeom prst="rect">
            <a:avLst/>
          </a:prstGeom>
          <a:noFill/>
        </p:spPr>
        <p:txBody>
          <a:bodyPr wrap="square">
            <a:spAutoFit/>
          </a:bodyPr>
          <a:lstStyle/>
          <a:p>
            <a:r>
              <a:rPr lang="en-US" sz="3200" b="1" dirty="0">
                <a:solidFill>
                  <a:srgbClr val="FFEDCC"/>
                </a:solidFill>
                <a:latin typeface="Montserrat" pitchFamily="2" charset="0"/>
              </a:rPr>
              <a:t>Web Design with Bootstrap Framework</a:t>
            </a:r>
            <a:endParaRPr lang="fr-FR" sz="3200" b="1" dirty="0">
              <a:solidFill>
                <a:srgbClr val="FFEDCC"/>
              </a:solidFill>
              <a:latin typeface="Montserrat" pitchFamily="2" charset="0"/>
            </a:endParaRPr>
          </a:p>
        </p:txBody>
      </p:sp>
      <p:pic>
        <p:nvPicPr>
          <p:cNvPr id="4" name="Picture 3" descr="A purple and white sign with a letter b&#10;&#10;Description automatically generated with low confidence">
            <a:extLst>
              <a:ext uri="{FF2B5EF4-FFF2-40B4-BE49-F238E27FC236}">
                <a16:creationId xmlns:a16="http://schemas.microsoft.com/office/drawing/2014/main" id="{35525EA2-949D-92B3-7B94-081C041EB1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9629" y="2009553"/>
            <a:ext cx="3496339" cy="3496339"/>
          </a:xfrm>
          <a:prstGeom prst="rect">
            <a:avLst/>
          </a:prstGeom>
        </p:spPr>
      </p:pic>
      <p:sp>
        <p:nvSpPr>
          <p:cNvPr id="8" name="TextBox 7">
            <a:extLst>
              <a:ext uri="{FF2B5EF4-FFF2-40B4-BE49-F238E27FC236}">
                <a16:creationId xmlns:a16="http://schemas.microsoft.com/office/drawing/2014/main" id="{6B75FC13-85C1-027E-E292-587C9CF9E984}"/>
              </a:ext>
            </a:extLst>
          </p:cNvPr>
          <p:cNvSpPr txBox="1"/>
          <p:nvPr/>
        </p:nvSpPr>
        <p:spPr>
          <a:xfrm>
            <a:off x="645928" y="2914172"/>
            <a:ext cx="5744239" cy="1292020"/>
          </a:xfrm>
          <a:prstGeom prst="rect">
            <a:avLst/>
          </a:prstGeom>
          <a:noFill/>
        </p:spPr>
        <p:txBody>
          <a:bodyPr wrap="square">
            <a:spAutoFit/>
          </a:bodyPr>
          <a:lstStyle/>
          <a:p>
            <a:pPr>
              <a:lnSpc>
                <a:spcPct val="150000"/>
              </a:lnSpc>
            </a:pPr>
            <a:r>
              <a:rPr lang="en-US" b="0" i="0" dirty="0">
                <a:solidFill>
                  <a:srgbClr val="374151"/>
                </a:solidFill>
                <a:effectLst/>
                <a:latin typeface="Montserrat Medium" pitchFamily="2" charset="0"/>
              </a:rPr>
              <a:t>Bootstrap is a popular front-end framework that is used to create responsive and mobile-first websites and web applications. </a:t>
            </a:r>
          </a:p>
        </p:txBody>
      </p:sp>
    </p:spTree>
    <p:extLst>
      <p:ext uri="{BB962C8B-B14F-4D97-AF65-F5344CB8AC3E}">
        <p14:creationId xmlns:p14="http://schemas.microsoft.com/office/powerpoint/2010/main" val="201499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3" y="260063"/>
            <a:ext cx="8990051" cy="584775"/>
          </a:xfrm>
          <a:prstGeom prst="rect">
            <a:avLst/>
          </a:prstGeom>
          <a:noFill/>
        </p:spPr>
        <p:txBody>
          <a:bodyPr wrap="square">
            <a:spAutoFit/>
          </a:bodyPr>
          <a:lstStyle/>
          <a:p>
            <a:r>
              <a:rPr lang="en-US" sz="3200" b="1" dirty="0">
                <a:solidFill>
                  <a:srgbClr val="FFEDCC"/>
                </a:solidFill>
                <a:latin typeface="Montserrat" pitchFamily="2" charset="0"/>
              </a:rPr>
              <a:t>Deploy Web app to Railway</a:t>
            </a:r>
            <a:endParaRPr lang="fr-FR" sz="3200" b="1" dirty="0">
              <a:solidFill>
                <a:srgbClr val="FFEDCC"/>
              </a:solidFill>
              <a:latin typeface="Montserrat" pitchFamily="2" charset="0"/>
            </a:endParaRPr>
          </a:p>
        </p:txBody>
      </p:sp>
      <p:sp>
        <p:nvSpPr>
          <p:cNvPr id="8" name="TextBox 7">
            <a:extLst>
              <a:ext uri="{FF2B5EF4-FFF2-40B4-BE49-F238E27FC236}">
                <a16:creationId xmlns:a16="http://schemas.microsoft.com/office/drawing/2014/main" id="{6B75FC13-85C1-027E-E292-587C9CF9E984}"/>
              </a:ext>
            </a:extLst>
          </p:cNvPr>
          <p:cNvSpPr txBox="1"/>
          <p:nvPr/>
        </p:nvSpPr>
        <p:spPr>
          <a:xfrm>
            <a:off x="2596558" y="2552478"/>
            <a:ext cx="6998881" cy="876522"/>
          </a:xfrm>
          <a:prstGeom prst="rect">
            <a:avLst/>
          </a:prstGeom>
          <a:noFill/>
        </p:spPr>
        <p:txBody>
          <a:bodyPr wrap="square">
            <a:spAutoFit/>
          </a:bodyPr>
          <a:lstStyle/>
          <a:p>
            <a:pPr algn="ctr">
              <a:lnSpc>
                <a:spcPct val="150000"/>
              </a:lnSpc>
            </a:pPr>
            <a:r>
              <a:rPr lang="en-US" b="0" i="0" dirty="0">
                <a:solidFill>
                  <a:srgbClr val="374151"/>
                </a:solidFill>
                <a:effectLst/>
                <a:latin typeface="Montserrat Medium" pitchFamily="2" charset="0"/>
                <a:hlinkClick r:id="rId5"/>
              </a:rPr>
              <a:t>https://gender-classification-lpu-project.up.railway.app</a:t>
            </a:r>
            <a:endParaRPr lang="en-US" b="0" i="0" dirty="0">
              <a:solidFill>
                <a:srgbClr val="374151"/>
              </a:solidFill>
              <a:effectLst/>
              <a:latin typeface="Montserrat Medium" pitchFamily="2" charset="0"/>
            </a:endParaRPr>
          </a:p>
          <a:p>
            <a:pPr algn="ctr">
              <a:lnSpc>
                <a:spcPct val="150000"/>
              </a:lnSpc>
            </a:pPr>
            <a:endParaRPr lang="en-US" b="0" i="0" dirty="0">
              <a:solidFill>
                <a:srgbClr val="374151"/>
              </a:solidFill>
              <a:effectLst/>
              <a:latin typeface="Montserrat Medium" pitchFamily="2" charset="0"/>
            </a:endParaRPr>
          </a:p>
        </p:txBody>
      </p:sp>
      <p:pic>
        <p:nvPicPr>
          <p:cNvPr id="1026" name="Picture 2" descr="Railway Design | Railway Design | Railway">
            <a:extLst>
              <a:ext uri="{FF2B5EF4-FFF2-40B4-BE49-F238E27FC236}">
                <a16:creationId xmlns:a16="http://schemas.microsoft.com/office/drawing/2014/main" id="{74AD39B3-6314-65ED-1C61-295DDC4A50CE}"/>
              </a:ext>
            </a:extLst>
          </p:cNvPr>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46742" y="3815801"/>
            <a:ext cx="6698512" cy="183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295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4" y="260063"/>
            <a:ext cx="10457928" cy="584775"/>
          </a:xfrm>
          <a:prstGeom prst="rect">
            <a:avLst/>
          </a:prstGeom>
          <a:noFill/>
        </p:spPr>
        <p:txBody>
          <a:bodyPr wrap="square">
            <a:spAutoFit/>
          </a:bodyPr>
          <a:lstStyle/>
          <a:p>
            <a:r>
              <a:rPr lang="en-US" sz="3200" b="1" dirty="0">
                <a:solidFill>
                  <a:srgbClr val="FFEDCC"/>
                </a:solidFill>
                <a:latin typeface="Montserrat" pitchFamily="2" charset="0"/>
              </a:rPr>
              <a:t>Methodology of a gender classification web app</a:t>
            </a:r>
            <a:endParaRPr lang="en-US" sz="3200" dirty="0"/>
          </a:p>
        </p:txBody>
      </p:sp>
      <p:pic>
        <p:nvPicPr>
          <p:cNvPr id="4" name="Picture 3" descr="A screenshot of a computer&#10;&#10;Description automatically generated with medium confidence">
            <a:extLst>
              <a:ext uri="{FF2B5EF4-FFF2-40B4-BE49-F238E27FC236}">
                <a16:creationId xmlns:a16="http://schemas.microsoft.com/office/drawing/2014/main" id="{8BDED348-A062-A4E5-39FB-E458DDAA3F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013" y="1708220"/>
            <a:ext cx="8324722" cy="4431323"/>
          </a:xfrm>
          <a:prstGeom prst="rect">
            <a:avLst/>
          </a:prstGeom>
        </p:spPr>
      </p:pic>
    </p:spTree>
    <p:extLst>
      <p:ext uri="{BB962C8B-B14F-4D97-AF65-F5344CB8AC3E}">
        <p14:creationId xmlns:p14="http://schemas.microsoft.com/office/powerpoint/2010/main" val="159497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E1D4A2C-4A42-72CB-D1BA-77B0D52F9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
            <a:ext cx="12191999" cy="1104900"/>
          </a:xfrm>
          <a:prstGeom prst="rect">
            <a:avLst/>
          </a:prstGeom>
        </p:spPr>
      </p:pic>
      <p:sp>
        <p:nvSpPr>
          <p:cNvPr id="5" name="TextBox 4">
            <a:extLst>
              <a:ext uri="{FF2B5EF4-FFF2-40B4-BE49-F238E27FC236}">
                <a16:creationId xmlns:a16="http://schemas.microsoft.com/office/drawing/2014/main" id="{BDE76D39-07FB-5088-AD9F-7ABC39723089}"/>
              </a:ext>
            </a:extLst>
          </p:cNvPr>
          <p:cNvSpPr txBox="1"/>
          <p:nvPr/>
        </p:nvSpPr>
        <p:spPr>
          <a:xfrm>
            <a:off x="504824" y="260063"/>
            <a:ext cx="10457928" cy="584775"/>
          </a:xfrm>
          <a:prstGeom prst="rect">
            <a:avLst/>
          </a:prstGeom>
          <a:noFill/>
        </p:spPr>
        <p:txBody>
          <a:bodyPr wrap="square">
            <a:spAutoFit/>
          </a:bodyPr>
          <a:lstStyle/>
          <a:p>
            <a:r>
              <a:rPr lang="en-US" sz="3200" b="1" dirty="0">
                <a:solidFill>
                  <a:srgbClr val="FFEDCC"/>
                </a:solidFill>
                <a:latin typeface="Montserrat" pitchFamily="2" charset="0"/>
              </a:rPr>
              <a:t>Methodology of a gender classification web app</a:t>
            </a:r>
            <a:endParaRPr lang="en-US" sz="3200" dirty="0"/>
          </a:p>
        </p:txBody>
      </p:sp>
      <p:sp>
        <p:nvSpPr>
          <p:cNvPr id="2" name="TextBox 1">
            <a:extLst>
              <a:ext uri="{FF2B5EF4-FFF2-40B4-BE49-F238E27FC236}">
                <a16:creationId xmlns:a16="http://schemas.microsoft.com/office/drawing/2014/main" id="{19CD1494-F224-D9F8-32EE-C03342BD8931}"/>
              </a:ext>
            </a:extLst>
          </p:cNvPr>
          <p:cNvSpPr txBox="1"/>
          <p:nvPr/>
        </p:nvSpPr>
        <p:spPr>
          <a:xfrm>
            <a:off x="504824" y="3021010"/>
            <a:ext cx="4780609" cy="2123017"/>
          </a:xfrm>
          <a:prstGeom prst="rect">
            <a:avLst/>
          </a:prstGeom>
          <a:noFill/>
        </p:spPr>
        <p:txBody>
          <a:bodyPr wrap="square">
            <a:spAutoFit/>
          </a:bodyPr>
          <a:lstStyle/>
          <a:p>
            <a:pPr>
              <a:lnSpc>
                <a:spcPct val="150000"/>
              </a:lnSpc>
            </a:pPr>
            <a:r>
              <a:rPr lang="en-US" dirty="0">
                <a:latin typeface="Montserrat Medium" pitchFamily="2" charset="0"/>
              </a:rPr>
              <a:t>We used data from the IMDB wiki</a:t>
            </a:r>
          </a:p>
          <a:p>
            <a:pPr>
              <a:lnSpc>
                <a:spcPct val="150000"/>
              </a:lnSpc>
            </a:pPr>
            <a:r>
              <a:rPr lang="en-US" b="0" i="0" dirty="0">
                <a:solidFill>
                  <a:srgbClr val="374151"/>
                </a:solidFill>
                <a:effectLst/>
                <a:latin typeface="Montserrat Medium" pitchFamily="2" charset="0"/>
                <a:hlinkClick r:id="rId5"/>
              </a:rPr>
              <a:t>https://data.vision.ee.ethz.ch/cvl/rrothe/imdb-wiki/</a:t>
            </a:r>
            <a:endParaRPr lang="en-US" b="0" i="0" dirty="0">
              <a:solidFill>
                <a:srgbClr val="374151"/>
              </a:solidFill>
              <a:effectLst/>
              <a:latin typeface="Montserrat Medium" pitchFamily="2" charset="0"/>
            </a:endParaRPr>
          </a:p>
          <a:p>
            <a:pPr>
              <a:lnSpc>
                <a:spcPct val="150000"/>
              </a:lnSpc>
            </a:pPr>
            <a:endParaRPr lang="en-US" i="1" dirty="0">
              <a:latin typeface="Montserrat Medium" pitchFamily="2" charset="0"/>
            </a:endParaRPr>
          </a:p>
          <a:p>
            <a:pPr>
              <a:lnSpc>
                <a:spcPct val="150000"/>
              </a:lnSpc>
            </a:pPr>
            <a:endParaRPr lang="en-US" dirty="0">
              <a:latin typeface="Montserrat Medium" pitchFamily="2" charset="0"/>
            </a:endParaRPr>
          </a:p>
        </p:txBody>
      </p:sp>
      <p:pic>
        <p:nvPicPr>
          <p:cNvPr id="7" name="Picture 6">
            <a:extLst>
              <a:ext uri="{FF2B5EF4-FFF2-40B4-BE49-F238E27FC236}">
                <a16:creationId xmlns:a16="http://schemas.microsoft.com/office/drawing/2014/main" id="{84BC2EF5-6966-A864-9F3C-F8F62FCEFBB5}"/>
              </a:ext>
            </a:extLst>
          </p:cNvPr>
          <p:cNvPicPr>
            <a:picLocks noChangeAspect="1"/>
          </p:cNvPicPr>
          <p:nvPr/>
        </p:nvPicPr>
        <p:blipFill rotWithShape="1">
          <a:blip r:embed="rId6"/>
          <a:srcRect l="1729" r="1365"/>
          <a:stretch/>
        </p:blipFill>
        <p:spPr>
          <a:xfrm>
            <a:off x="6231310" y="1837671"/>
            <a:ext cx="5455866" cy="4036161"/>
          </a:xfrm>
          <a:prstGeom prst="rect">
            <a:avLst/>
          </a:prstGeom>
        </p:spPr>
      </p:pic>
    </p:spTree>
    <p:extLst>
      <p:ext uri="{BB962C8B-B14F-4D97-AF65-F5344CB8AC3E}">
        <p14:creationId xmlns:p14="http://schemas.microsoft.com/office/powerpoint/2010/main" val="921156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93EB68-C8AC-252D-F941-9C9E03BF2D1D}"/>
              </a:ext>
            </a:extLst>
          </p:cNvPr>
          <p:cNvGrpSpPr/>
          <p:nvPr/>
        </p:nvGrpSpPr>
        <p:grpSpPr>
          <a:xfrm>
            <a:off x="694354" y="2894274"/>
            <a:ext cx="1171113" cy="1069451"/>
            <a:chOff x="838200" y="1997476"/>
            <a:chExt cx="1171113" cy="1069451"/>
          </a:xfrm>
          <a:solidFill>
            <a:schemeClr val="bg1">
              <a:lumMod val="95000"/>
            </a:schemeClr>
          </a:solidFill>
        </p:grpSpPr>
        <p:sp>
          <p:nvSpPr>
            <p:cNvPr id="5" name="Rectangle: Rounded Corners 4">
              <a:extLst>
                <a:ext uri="{FF2B5EF4-FFF2-40B4-BE49-F238E27FC236}">
                  <a16:creationId xmlns:a16="http://schemas.microsoft.com/office/drawing/2014/main" id="{7E11593E-4B16-3A47-A63B-CE634C8C9547}"/>
                </a:ext>
              </a:extLst>
            </p:cNvPr>
            <p:cNvSpPr/>
            <p:nvPr/>
          </p:nvSpPr>
          <p:spPr>
            <a:xfrm>
              <a:off x="838200" y="1997476"/>
              <a:ext cx="910701" cy="844550"/>
            </a:xfrm>
            <a:prstGeom prst="roundRect">
              <a:avLst>
                <a:gd name="adj" fmla="val 6562"/>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63C1F45E-5CCC-09F4-06DD-ADF0FC07C5B5}"/>
                </a:ext>
              </a:extLst>
            </p:cNvPr>
            <p:cNvSpPr/>
            <p:nvPr/>
          </p:nvSpPr>
          <p:spPr>
            <a:xfrm>
              <a:off x="946212" y="2069977"/>
              <a:ext cx="910701" cy="844550"/>
            </a:xfrm>
            <a:prstGeom prst="roundRect">
              <a:avLst>
                <a:gd name="adj" fmla="val 6562"/>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6BF7953D-D436-3C40-DD28-535C1A9F4A34}"/>
                </a:ext>
              </a:extLst>
            </p:cNvPr>
            <p:cNvSpPr/>
            <p:nvPr/>
          </p:nvSpPr>
          <p:spPr>
            <a:xfrm>
              <a:off x="1098612" y="2222377"/>
              <a:ext cx="910701" cy="844550"/>
            </a:xfrm>
            <a:prstGeom prst="roundRect">
              <a:avLst>
                <a:gd name="adj" fmla="val 5840"/>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9" name="Rectangle: Rounded Corners 8">
            <a:extLst>
              <a:ext uri="{FF2B5EF4-FFF2-40B4-BE49-F238E27FC236}">
                <a16:creationId xmlns:a16="http://schemas.microsoft.com/office/drawing/2014/main" id="{F61B67E7-1528-BD33-22EC-197DD5A54C38}"/>
              </a:ext>
            </a:extLst>
          </p:cNvPr>
          <p:cNvSpPr/>
          <p:nvPr/>
        </p:nvSpPr>
        <p:spPr>
          <a:xfrm>
            <a:off x="2542759" y="2969427"/>
            <a:ext cx="1251751" cy="994298"/>
          </a:xfrm>
          <a:prstGeom prst="roundRect">
            <a:avLst>
              <a:gd name="adj" fmla="val 8697"/>
            </a:avLst>
          </a:prstGeom>
          <a:solidFill>
            <a:srgbClr val="F68223"/>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Detect Face</a:t>
            </a:r>
          </a:p>
        </p:txBody>
      </p:sp>
      <p:sp>
        <p:nvSpPr>
          <p:cNvPr id="10" name="Rectangle: Rounded Corners 9">
            <a:extLst>
              <a:ext uri="{FF2B5EF4-FFF2-40B4-BE49-F238E27FC236}">
                <a16:creationId xmlns:a16="http://schemas.microsoft.com/office/drawing/2014/main" id="{7E1F849B-409C-85DE-53D3-07C545942E40}"/>
              </a:ext>
            </a:extLst>
          </p:cNvPr>
          <p:cNvSpPr/>
          <p:nvPr/>
        </p:nvSpPr>
        <p:spPr>
          <a:xfrm>
            <a:off x="4236545" y="2969427"/>
            <a:ext cx="1330542" cy="994298"/>
          </a:xfrm>
          <a:prstGeom prst="roundRect">
            <a:avLst>
              <a:gd name="adj" fmla="val 8697"/>
            </a:avLst>
          </a:prstGeom>
          <a:solidFill>
            <a:srgbClr val="F68223"/>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Structure Images</a:t>
            </a:r>
          </a:p>
          <a:p>
            <a:pPr algn="ctr"/>
            <a:r>
              <a:rPr lang="en-IN" sz="1400" dirty="0"/>
              <a:t>&amp; Labelling</a:t>
            </a:r>
          </a:p>
        </p:txBody>
      </p:sp>
      <p:sp>
        <p:nvSpPr>
          <p:cNvPr id="11" name="Rectangle: Rounded Corners 10">
            <a:extLst>
              <a:ext uri="{FF2B5EF4-FFF2-40B4-BE49-F238E27FC236}">
                <a16:creationId xmlns:a16="http://schemas.microsoft.com/office/drawing/2014/main" id="{2E762AEE-D8F6-8F36-7173-A0EC24175240}"/>
              </a:ext>
            </a:extLst>
          </p:cNvPr>
          <p:cNvSpPr/>
          <p:nvPr/>
        </p:nvSpPr>
        <p:spPr>
          <a:xfrm>
            <a:off x="5987848" y="2966775"/>
            <a:ext cx="1330543" cy="994298"/>
          </a:xfrm>
          <a:prstGeom prst="roundRect">
            <a:avLst>
              <a:gd name="adj" fmla="val 10536"/>
            </a:avLst>
          </a:prstGeom>
          <a:solidFill>
            <a:srgbClr val="F68223"/>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Extract Features</a:t>
            </a:r>
          </a:p>
        </p:txBody>
      </p:sp>
      <p:pic>
        <p:nvPicPr>
          <p:cNvPr id="14" name="Graphic 13" descr="Left Brain with solid fill">
            <a:extLst>
              <a:ext uri="{FF2B5EF4-FFF2-40B4-BE49-F238E27FC236}">
                <a16:creationId xmlns:a16="http://schemas.microsoft.com/office/drawing/2014/main" id="{044C696C-7F1D-DB88-B46D-EB3F0D4199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63738" y="3046699"/>
            <a:ext cx="1090474" cy="1090474"/>
          </a:xfrm>
          <a:prstGeom prst="rect">
            <a:avLst/>
          </a:prstGeom>
        </p:spPr>
      </p:pic>
      <p:sp>
        <p:nvSpPr>
          <p:cNvPr id="15" name="TextBox 14">
            <a:extLst>
              <a:ext uri="{FF2B5EF4-FFF2-40B4-BE49-F238E27FC236}">
                <a16:creationId xmlns:a16="http://schemas.microsoft.com/office/drawing/2014/main" id="{626DBC06-9616-DBB8-CFC2-7F4E4786A7E7}"/>
              </a:ext>
            </a:extLst>
          </p:cNvPr>
          <p:cNvSpPr txBox="1"/>
          <p:nvPr/>
        </p:nvSpPr>
        <p:spPr>
          <a:xfrm>
            <a:off x="7856323" y="2585034"/>
            <a:ext cx="2105303" cy="461665"/>
          </a:xfrm>
          <a:prstGeom prst="rect">
            <a:avLst/>
          </a:prstGeom>
          <a:noFill/>
        </p:spPr>
        <p:txBody>
          <a:bodyPr wrap="square" rtlCol="0">
            <a:spAutoFit/>
          </a:bodyPr>
          <a:lstStyle/>
          <a:p>
            <a:pPr algn="ctr"/>
            <a:r>
              <a:rPr lang="en-IN" sz="1200" b="1" dirty="0"/>
              <a:t>Train </a:t>
            </a:r>
          </a:p>
          <a:p>
            <a:pPr algn="ctr"/>
            <a:r>
              <a:rPr lang="en-IN" sz="1200" b="1" dirty="0"/>
              <a:t>Machine Learning Model</a:t>
            </a:r>
          </a:p>
        </p:txBody>
      </p:sp>
      <p:pic>
        <p:nvPicPr>
          <p:cNvPr id="17" name="Graphic 16" descr="Mop and bucket with solid fill">
            <a:extLst>
              <a:ext uri="{FF2B5EF4-FFF2-40B4-BE49-F238E27FC236}">
                <a16:creationId xmlns:a16="http://schemas.microsoft.com/office/drawing/2014/main" id="{79BBEFE1-3BBE-CF9F-DED1-D7445908AE2F}"/>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694" t="48937" r="45162"/>
          <a:stretch/>
        </p:blipFill>
        <p:spPr>
          <a:xfrm>
            <a:off x="10464142" y="3080755"/>
            <a:ext cx="958602" cy="996048"/>
          </a:xfrm>
          <a:prstGeom prst="rect">
            <a:avLst/>
          </a:prstGeom>
        </p:spPr>
      </p:pic>
      <p:cxnSp>
        <p:nvCxnSpPr>
          <p:cNvPr id="19" name="Straight Arrow Connector 18">
            <a:extLst>
              <a:ext uri="{FF2B5EF4-FFF2-40B4-BE49-F238E27FC236}">
                <a16:creationId xmlns:a16="http://schemas.microsoft.com/office/drawing/2014/main" id="{B21EF605-C06E-2CAF-D79B-8F1F05E80D78}"/>
              </a:ext>
            </a:extLst>
          </p:cNvPr>
          <p:cNvCxnSpPr/>
          <p:nvPr/>
        </p:nvCxnSpPr>
        <p:spPr>
          <a:xfrm>
            <a:off x="2048939" y="3544970"/>
            <a:ext cx="355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BBB625A-D09D-A907-F7E8-50CFD4DED5B3}"/>
              </a:ext>
            </a:extLst>
          </p:cNvPr>
          <p:cNvCxnSpPr/>
          <p:nvPr/>
        </p:nvCxnSpPr>
        <p:spPr>
          <a:xfrm>
            <a:off x="3794510" y="3537572"/>
            <a:ext cx="355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3B9CD86-FF6E-52CC-B259-E6CF7669CE8A}"/>
              </a:ext>
            </a:extLst>
          </p:cNvPr>
          <p:cNvCxnSpPr/>
          <p:nvPr/>
        </p:nvCxnSpPr>
        <p:spPr>
          <a:xfrm>
            <a:off x="5567087" y="3531653"/>
            <a:ext cx="355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ECC55D4-D798-866E-FFEE-EE34722A8E55}"/>
              </a:ext>
            </a:extLst>
          </p:cNvPr>
          <p:cNvCxnSpPr>
            <a:cxnSpLocks/>
          </p:cNvCxnSpPr>
          <p:nvPr/>
        </p:nvCxnSpPr>
        <p:spPr>
          <a:xfrm>
            <a:off x="7365368" y="3531653"/>
            <a:ext cx="7914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FF7629B-7842-AF12-FBA3-C14B7D0E9DB7}"/>
              </a:ext>
            </a:extLst>
          </p:cNvPr>
          <p:cNvCxnSpPr>
            <a:cxnSpLocks/>
          </p:cNvCxnSpPr>
          <p:nvPr/>
        </p:nvCxnSpPr>
        <p:spPr>
          <a:xfrm>
            <a:off x="9454212" y="3541450"/>
            <a:ext cx="7914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C911CBD-5FAE-E5A3-0968-FD29715DDF4A}"/>
              </a:ext>
            </a:extLst>
          </p:cNvPr>
          <p:cNvSpPr txBox="1"/>
          <p:nvPr/>
        </p:nvSpPr>
        <p:spPr>
          <a:xfrm>
            <a:off x="9884407" y="2706396"/>
            <a:ext cx="2105303" cy="276999"/>
          </a:xfrm>
          <a:prstGeom prst="rect">
            <a:avLst/>
          </a:prstGeom>
          <a:noFill/>
        </p:spPr>
        <p:txBody>
          <a:bodyPr wrap="square" rtlCol="0">
            <a:spAutoFit/>
          </a:bodyPr>
          <a:lstStyle/>
          <a:p>
            <a:pPr algn="ctr"/>
            <a:r>
              <a:rPr lang="en-IN" sz="1200" b="1" dirty="0"/>
              <a:t>Save ML model</a:t>
            </a:r>
          </a:p>
        </p:txBody>
      </p:sp>
      <p:sp>
        <p:nvSpPr>
          <p:cNvPr id="27" name="TextBox 26">
            <a:extLst>
              <a:ext uri="{FF2B5EF4-FFF2-40B4-BE49-F238E27FC236}">
                <a16:creationId xmlns:a16="http://schemas.microsoft.com/office/drawing/2014/main" id="{12325269-5ECA-02D5-E1C1-1646D50AC6C3}"/>
              </a:ext>
            </a:extLst>
          </p:cNvPr>
          <p:cNvSpPr txBox="1"/>
          <p:nvPr/>
        </p:nvSpPr>
        <p:spPr>
          <a:xfrm>
            <a:off x="2465263" y="4068106"/>
            <a:ext cx="1684354" cy="707886"/>
          </a:xfrm>
          <a:prstGeom prst="rect">
            <a:avLst/>
          </a:prstGeom>
          <a:noFill/>
        </p:spPr>
        <p:txBody>
          <a:bodyPr wrap="square" rtlCol="0">
            <a:spAutoFit/>
          </a:bodyPr>
          <a:lstStyle/>
          <a:p>
            <a:r>
              <a:rPr lang="en-IN" sz="1000" dirty="0"/>
              <a:t>► Detect Faces using</a:t>
            </a:r>
          </a:p>
          <a:p>
            <a:r>
              <a:rPr lang="en-IN" sz="1000" dirty="0"/>
              <a:t> </a:t>
            </a:r>
            <a:r>
              <a:rPr lang="en-IN" sz="1000" i="1" dirty="0" err="1"/>
              <a:t>Haar</a:t>
            </a:r>
            <a:r>
              <a:rPr lang="en-IN" sz="1000" i="1" dirty="0"/>
              <a:t> Cascade Classifier</a:t>
            </a:r>
          </a:p>
          <a:p>
            <a:r>
              <a:rPr lang="en-IN" sz="1000" dirty="0"/>
              <a:t>► Crop Faces from Images</a:t>
            </a:r>
          </a:p>
          <a:p>
            <a:r>
              <a:rPr lang="en-IN" sz="1000" dirty="0"/>
              <a:t>► Label Each Image</a:t>
            </a:r>
          </a:p>
        </p:txBody>
      </p:sp>
      <p:sp>
        <p:nvSpPr>
          <p:cNvPr id="28" name="TextBox 27">
            <a:extLst>
              <a:ext uri="{FF2B5EF4-FFF2-40B4-BE49-F238E27FC236}">
                <a16:creationId xmlns:a16="http://schemas.microsoft.com/office/drawing/2014/main" id="{43A9CC70-1B46-E732-A7C1-6CB68B39EC51}"/>
              </a:ext>
            </a:extLst>
          </p:cNvPr>
          <p:cNvSpPr txBox="1"/>
          <p:nvPr/>
        </p:nvSpPr>
        <p:spPr>
          <a:xfrm>
            <a:off x="4181798" y="4068106"/>
            <a:ext cx="1684354" cy="1015663"/>
          </a:xfrm>
          <a:prstGeom prst="rect">
            <a:avLst/>
          </a:prstGeom>
          <a:noFill/>
        </p:spPr>
        <p:txBody>
          <a:bodyPr wrap="square" rtlCol="0">
            <a:spAutoFit/>
          </a:bodyPr>
          <a:lstStyle/>
          <a:p>
            <a:r>
              <a:rPr lang="en-IN" sz="1000" dirty="0"/>
              <a:t>► Unstructured dimension of cropped images to structured image dimension</a:t>
            </a:r>
          </a:p>
          <a:p>
            <a:r>
              <a:rPr lang="en-IN" sz="1000" dirty="0"/>
              <a:t>► OpenCV resize module to make structure</a:t>
            </a:r>
          </a:p>
        </p:txBody>
      </p:sp>
      <p:sp>
        <p:nvSpPr>
          <p:cNvPr id="29" name="TextBox 28">
            <a:extLst>
              <a:ext uri="{FF2B5EF4-FFF2-40B4-BE49-F238E27FC236}">
                <a16:creationId xmlns:a16="http://schemas.microsoft.com/office/drawing/2014/main" id="{B64E309B-1547-B548-C1C4-1BFB5B2826A7}"/>
              </a:ext>
            </a:extLst>
          </p:cNvPr>
          <p:cNvSpPr txBox="1"/>
          <p:nvPr/>
        </p:nvSpPr>
        <p:spPr>
          <a:xfrm>
            <a:off x="5931806" y="4047390"/>
            <a:ext cx="1684354" cy="553998"/>
          </a:xfrm>
          <a:prstGeom prst="rect">
            <a:avLst/>
          </a:prstGeom>
          <a:noFill/>
        </p:spPr>
        <p:txBody>
          <a:bodyPr wrap="square" rtlCol="0">
            <a:spAutoFit/>
          </a:bodyPr>
          <a:lstStyle/>
          <a:p>
            <a:r>
              <a:rPr lang="en-IN" sz="1000" dirty="0"/>
              <a:t>► Eigen Faces</a:t>
            </a:r>
          </a:p>
          <a:p>
            <a:r>
              <a:rPr lang="en-IN" sz="1000" dirty="0"/>
              <a:t>► Use PCA to extract features from Faces.</a:t>
            </a:r>
          </a:p>
        </p:txBody>
      </p:sp>
      <p:sp>
        <p:nvSpPr>
          <p:cNvPr id="30" name="TextBox 29">
            <a:extLst>
              <a:ext uri="{FF2B5EF4-FFF2-40B4-BE49-F238E27FC236}">
                <a16:creationId xmlns:a16="http://schemas.microsoft.com/office/drawing/2014/main" id="{F3100866-872C-6F9B-4873-6CCD51FF5681}"/>
              </a:ext>
            </a:extLst>
          </p:cNvPr>
          <p:cNvSpPr txBox="1"/>
          <p:nvPr/>
        </p:nvSpPr>
        <p:spPr>
          <a:xfrm>
            <a:off x="738742" y="2520618"/>
            <a:ext cx="1160664" cy="276999"/>
          </a:xfrm>
          <a:prstGeom prst="rect">
            <a:avLst/>
          </a:prstGeom>
          <a:noFill/>
        </p:spPr>
        <p:txBody>
          <a:bodyPr wrap="square" rtlCol="0">
            <a:spAutoFit/>
          </a:bodyPr>
          <a:lstStyle/>
          <a:p>
            <a:r>
              <a:rPr lang="en-IN" sz="1200" b="1" dirty="0"/>
              <a:t>Images Data</a:t>
            </a:r>
          </a:p>
        </p:txBody>
      </p:sp>
      <p:sp>
        <p:nvSpPr>
          <p:cNvPr id="31" name="Right Brace 30">
            <a:extLst>
              <a:ext uri="{FF2B5EF4-FFF2-40B4-BE49-F238E27FC236}">
                <a16:creationId xmlns:a16="http://schemas.microsoft.com/office/drawing/2014/main" id="{1673FD7B-9364-BB8A-EC0C-5F9F9BD6CA63}"/>
              </a:ext>
            </a:extLst>
          </p:cNvPr>
          <p:cNvSpPr/>
          <p:nvPr/>
        </p:nvSpPr>
        <p:spPr>
          <a:xfrm rot="16200000">
            <a:off x="4731389" y="327579"/>
            <a:ext cx="403736" cy="4770269"/>
          </a:xfrm>
          <a:prstGeom prst="rightBrace">
            <a:avLst>
              <a:gd name="adj1" fmla="val 54257"/>
              <a:gd name="adj2" fmla="val 50000"/>
            </a:avLst>
          </a:prstGeom>
          <a:ln w="19050">
            <a:solidFill>
              <a:srgbClr val="F6822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2" name="TextBox 31">
            <a:extLst>
              <a:ext uri="{FF2B5EF4-FFF2-40B4-BE49-F238E27FC236}">
                <a16:creationId xmlns:a16="http://schemas.microsoft.com/office/drawing/2014/main" id="{61E5F8A3-6D14-8725-DC32-2B550D491D90}"/>
              </a:ext>
            </a:extLst>
          </p:cNvPr>
          <p:cNvSpPr txBox="1"/>
          <p:nvPr/>
        </p:nvSpPr>
        <p:spPr>
          <a:xfrm>
            <a:off x="4236545" y="2227854"/>
            <a:ext cx="1580038" cy="276999"/>
          </a:xfrm>
          <a:prstGeom prst="rect">
            <a:avLst/>
          </a:prstGeom>
          <a:noFill/>
        </p:spPr>
        <p:txBody>
          <a:bodyPr wrap="square" rtlCol="0">
            <a:spAutoFit/>
          </a:bodyPr>
          <a:lstStyle/>
          <a:p>
            <a:r>
              <a:rPr lang="en-IN" sz="1200" b="1" dirty="0"/>
              <a:t>Data Pre-processing</a:t>
            </a:r>
          </a:p>
        </p:txBody>
      </p:sp>
      <p:pic>
        <p:nvPicPr>
          <p:cNvPr id="12" name="Graphic 11">
            <a:extLst>
              <a:ext uri="{FF2B5EF4-FFF2-40B4-BE49-F238E27FC236}">
                <a16:creationId xmlns:a16="http://schemas.microsoft.com/office/drawing/2014/main" id="{5D5FD7C7-49F2-BEDE-1ADE-F9E9C76831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1"/>
            <a:ext cx="12191999" cy="1104900"/>
          </a:xfrm>
          <a:prstGeom prst="rect">
            <a:avLst/>
          </a:prstGeom>
        </p:spPr>
      </p:pic>
      <p:sp>
        <p:nvSpPr>
          <p:cNvPr id="13" name="TextBox 12">
            <a:extLst>
              <a:ext uri="{FF2B5EF4-FFF2-40B4-BE49-F238E27FC236}">
                <a16:creationId xmlns:a16="http://schemas.microsoft.com/office/drawing/2014/main" id="{26ED1F8C-BF3D-6CF2-D972-162BE6906D50}"/>
              </a:ext>
            </a:extLst>
          </p:cNvPr>
          <p:cNvSpPr txBox="1"/>
          <p:nvPr/>
        </p:nvSpPr>
        <p:spPr>
          <a:xfrm>
            <a:off x="504824" y="260063"/>
            <a:ext cx="5591176" cy="584775"/>
          </a:xfrm>
          <a:prstGeom prst="rect">
            <a:avLst/>
          </a:prstGeom>
          <a:noFill/>
        </p:spPr>
        <p:txBody>
          <a:bodyPr wrap="square">
            <a:spAutoFit/>
          </a:bodyPr>
          <a:lstStyle/>
          <a:p>
            <a:r>
              <a:rPr lang="en-US" sz="3200" b="1" dirty="0">
                <a:solidFill>
                  <a:srgbClr val="FFEDCC"/>
                </a:solidFill>
                <a:latin typeface="Montserrat" pitchFamily="2" charset="0"/>
              </a:rPr>
              <a:t>Training Flow</a:t>
            </a:r>
            <a:endParaRPr lang="en-US" sz="3200" dirty="0"/>
          </a:p>
        </p:txBody>
      </p:sp>
    </p:spTree>
    <p:extLst>
      <p:ext uri="{BB962C8B-B14F-4D97-AF65-F5344CB8AC3E}">
        <p14:creationId xmlns:p14="http://schemas.microsoft.com/office/powerpoint/2010/main" val="4193261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A person with red hair&#10;&#10;Description automatically generated with low confidence">
            <a:extLst>
              <a:ext uri="{FF2B5EF4-FFF2-40B4-BE49-F238E27FC236}">
                <a16:creationId xmlns:a16="http://schemas.microsoft.com/office/drawing/2014/main" id="{0DECBF70-C849-A6E9-94CF-3E87AF4C4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123" y="5161417"/>
            <a:ext cx="570294" cy="570294"/>
          </a:xfrm>
          <a:prstGeom prst="rect">
            <a:avLst/>
          </a:prstGeom>
        </p:spPr>
      </p:pic>
      <p:pic>
        <p:nvPicPr>
          <p:cNvPr id="44" name="Picture 43" descr="A picture containing person, person, hairpiece&#10;&#10;Description automatically generated">
            <a:extLst>
              <a:ext uri="{FF2B5EF4-FFF2-40B4-BE49-F238E27FC236}">
                <a16:creationId xmlns:a16="http://schemas.microsoft.com/office/drawing/2014/main" id="{9665B8A6-E5B3-4E6C-AEC6-65A4D5E9E3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120" y="4061870"/>
            <a:ext cx="510951" cy="510951"/>
          </a:xfrm>
          <a:prstGeom prst="rect">
            <a:avLst/>
          </a:prstGeom>
        </p:spPr>
      </p:pic>
      <p:pic>
        <p:nvPicPr>
          <p:cNvPr id="45" name="Picture 44" descr="A person smiling for the camera&#10;&#10;Description automatically generated with medium confidence">
            <a:extLst>
              <a:ext uri="{FF2B5EF4-FFF2-40B4-BE49-F238E27FC236}">
                <a16:creationId xmlns:a16="http://schemas.microsoft.com/office/drawing/2014/main" id="{DF413593-2E17-6E40-AB40-F0A23D5944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120" y="4559051"/>
            <a:ext cx="619222" cy="619222"/>
          </a:xfrm>
          <a:prstGeom prst="rect">
            <a:avLst/>
          </a:prstGeom>
        </p:spPr>
      </p:pic>
      <p:pic>
        <p:nvPicPr>
          <p:cNvPr id="46" name="Picture 45" descr="A person smiling at the camera&#10;&#10;Description automatically generated with low confidence">
            <a:extLst>
              <a:ext uri="{FF2B5EF4-FFF2-40B4-BE49-F238E27FC236}">
                <a16:creationId xmlns:a16="http://schemas.microsoft.com/office/drawing/2014/main" id="{12EB778D-5A3D-222C-B5C4-B54E353007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123" y="5770520"/>
            <a:ext cx="510951" cy="510951"/>
          </a:xfrm>
          <a:prstGeom prst="rect">
            <a:avLst/>
          </a:prstGeom>
        </p:spPr>
      </p:pic>
      <p:grpSp>
        <p:nvGrpSpPr>
          <p:cNvPr id="12" name="Group 11">
            <a:extLst>
              <a:ext uri="{FF2B5EF4-FFF2-40B4-BE49-F238E27FC236}">
                <a16:creationId xmlns:a16="http://schemas.microsoft.com/office/drawing/2014/main" id="{544A2216-73E7-D23B-1C31-2A00DF48D53F}"/>
              </a:ext>
            </a:extLst>
          </p:cNvPr>
          <p:cNvGrpSpPr/>
          <p:nvPr/>
        </p:nvGrpSpPr>
        <p:grpSpPr>
          <a:xfrm>
            <a:off x="694355" y="2018551"/>
            <a:ext cx="1171113" cy="1069451"/>
            <a:chOff x="838200" y="1997476"/>
            <a:chExt cx="1171113" cy="1069451"/>
          </a:xfrm>
          <a:solidFill>
            <a:schemeClr val="bg1">
              <a:lumMod val="95000"/>
            </a:schemeClr>
          </a:solidFill>
        </p:grpSpPr>
        <p:sp>
          <p:nvSpPr>
            <p:cNvPr id="13" name="Rectangle: Rounded Corners 12">
              <a:extLst>
                <a:ext uri="{FF2B5EF4-FFF2-40B4-BE49-F238E27FC236}">
                  <a16:creationId xmlns:a16="http://schemas.microsoft.com/office/drawing/2014/main" id="{25DE5F4D-E9D0-AA54-B70F-5FB699065413}"/>
                </a:ext>
              </a:extLst>
            </p:cNvPr>
            <p:cNvSpPr/>
            <p:nvPr/>
          </p:nvSpPr>
          <p:spPr>
            <a:xfrm>
              <a:off x="838200" y="1997476"/>
              <a:ext cx="910701" cy="844550"/>
            </a:xfrm>
            <a:prstGeom prst="roundRect">
              <a:avLst>
                <a:gd name="adj" fmla="val 6562"/>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B241B95E-76D2-B48B-A95C-9383BBAAE05B}"/>
                </a:ext>
              </a:extLst>
            </p:cNvPr>
            <p:cNvSpPr/>
            <p:nvPr/>
          </p:nvSpPr>
          <p:spPr>
            <a:xfrm>
              <a:off x="946212" y="2069977"/>
              <a:ext cx="910701" cy="844550"/>
            </a:xfrm>
            <a:prstGeom prst="roundRect">
              <a:avLst>
                <a:gd name="adj" fmla="val 6562"/>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B7EF278C-E1C2-3C23-814A-929B888D8BB9}"/>
                </a:ext>
              </a:extLst>
            </p:cNvPr>
            <p:cNvSpPr/>
            <p:nvPr/>
          </p:nvSpPr>
          <p:spPr>
            <a:xfrm>
              <a:off x="1098612" y="2222377"/>
              <a:ext cx="910701" cy="844550"/>
            </a:xfrm>
            <a:prstGeom prst="roundRect">
              <a:avLst>
                <a:gd name="adj" fmla="val 5840"/>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3" name="Rectangle: Rounded Corners 22">
            <a:extLst>
              <a:ext uri="{FF2B5EF4-FFF2-40B4-BE49-F238E27FC236}">
                <a16:creationId xmlns:a16="http://schemas.microsoft.com/office/drawing/2014/main" id="{396F733C-F049-933B-9BE2-81249E268269}"/>
              </a:ext>
            </a:extLst>
          </p:cNvPr>
          <p:cNvSpPr/>
          <p:nvPr/>
        </p:nvSpPr>
        <p:spPr>
          <a:xfrm>
            <a:off x="2542760" y="2093704"/>
            <a:ext cx="1251751" cy="994298"/>
          </a:xfrm>
          <a:prstGeom prst="roundRect">
            <a:avLst>
              <a:gd name="adj" fmla="val 8697"/>
            </a:avLst>
          </a:prstGeom>
          <a:solidFill>
            <a:srgbClr val="F68223"/>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Detect Face</a:t>
            </a:r>
          </a:p>
        </p:txBody>
      </p:sp>
      <p:sp>
        <p:nvSpPr>
          <p:cNvPr id="26" name="Rectangle: Rounded Corners 25">
            <a:extLst>
              <a:ext uri="{FF2B5EF4-FFF2-40B4-BE49-F238E27FC236}">
                <a16:creationId xmlns:a16="http://schemas.microsoft.com/office/drawing/2014/main" id="{FAD2C2B7-3AC0-68C0-F12B-B3348CBFF70D}"/>
              </a:ext>
            </a:extLst>
          </p:cNvPr>
          <p:cNvSpPr/>
          <p:nvPr/>
        </p:nvSpPr>
        <p:spPr>
          <a:xfrm>
            <a:off x="4236546" y="2093704"/>
            <a:ext cx="1330542" cy="994298"/>
          </a:xfrm>
          <a:prstGeom prst="roundRect">
            <a:avLst>
              <a:gd name="adj" fmla="val 8697"/>
            </a:avLst>
          </a:prstGeom>
          <a:solidFill>
            <a:srgbClr val="F68223"/>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Structure Images</a:t>
            </a:r>
          </a:p>
          <a:p>
            <a:pPr algn="ctr"/>
            <a:r>
              <a:rPr lang="en-IN" sz="1400" dirty="0"/>
              <a:t>&amp; Labelling</a:t>
            </a:r>
          </a:p>
        </p:txBody>
      </p:sp>
      <p:sp>
        <p:nvSpPr>
          <p:cNvPr id="33" name="Rectangle: Rounded Corners 32">
            <a:extLst>
              <a:ext uri="{FF2B5EF4-FFF2-40B4-BE49-F238E27FC236}">
                <a16:creationId xmlns:a16="http://schemas.microsoft.com/office/drawing/2014/main" id="{54526174-AC96-AF5A-780C-6AF47BF8E059}"/>
              </a:ext>
            </a:extLst>
          </p:cNvPr>
          <p:cNvSpPr/>
          <p:nvPr/>
        </p:nvSpPr>
        <p:spPr>
          <a:xfrm>
            <a:off x="5987849" y="2091052"/>
            <a:ext cx="1330543" cy="994298"/>
          </a:xfrm>
          <a:prstGeom prst="roundRect">
            <a:avLst>
              <a:gd name="adj" fmla="val 10536"/>
            </a:avLst>
          </a:prstGeom>
          <a:solidFill>
            <a:srgbClr val="F68223"/>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Extract Features</a:t>
            </a:r>
          </a:p>
        </p:txBody>
      </p:sp>
      <p:pic>
        <p:nvPicPr>
          <p:cNvPr id="34" name="Graphic 33" descr="Left Brain with solid fill">
            <a:extLst>
              <a:ext uri="{FF2B5EF4-FFF2-40B4-BE49-F238E27FC236}">
                <a16:creationId xmlns:a16="http://schemas.microsoft.com/office/drawing/2014/main" id="{AC84CE6A-DBB6-3733-CD27-B65D1F8D63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63739" y="2170976"/>
            <a:ext cx="1090474" cy="1090474"/>
          </a:xfrm>
          <a:prstGeom prst="rect">
            <a:avLst/>
          </a:prstGeom>
        </p:spPr>
      </p:pic>
      <p:sp>
        <p:nvSpPr>
          <p:cNvPr id="35" name="TextBox 34">
            <a:extLst>
              <a:ext uri="{FF2B5EF4-FFF2-40B4-BE49-F238E27FC236}">
                <a16:creationId xmlns:a16="http://schemas.microsoft.com/office/drawing/2014/main" id="{738E7651-3BB8-6D85-FBE9-11EE8C5942F5}"/>
              </a:ext>
            </a:extLst>
          </p:cNvPr>
          <p:cNvSpPr txBox="1"/>
          <p:nvPr/>
        </p:nvSpPr>
        <p:spPr>
          <a:xfrm>
            <a:off x="7856324" y="1709311"/>
            <a:ext cx="2105303" cy="461665"/>
          </a:xfrm>
          <a:prstGeom prst="rect">
            <a:avLst/>
          </a:prstGeom>
          <a:noFill/>
        </p:spPr>
        <p:txBody>
          <a:bodyPr wrap="square" rtlCol="0">
            <a:spAutoFit/>
          </a:bodyPr>
          <a:lstStyle/>
          <a:p>
            <a:pPr algn="ctr"/>
            <a:r>
              <a:rPr lang="en-IN" sz="1200" b="1" dirty="0"/>
              <a:t>Train </a:t>
            </a:r>
          </a:p>
          <a:p>
            <a:pPr algn="ctr"/>
            <a:r>
              <a:rPr lang="en-IN" sz="1200" b="1" dirty="0"/>
              <a:t>Machine Learning Model</a:t>
            </a:r>
          </a:p>
        </p:txBody>
      </p:sp>
      <p:pic>
        <p:nvPicPr>
          <p:cNvPr id="36" name="Graphic 35" descr="Mop and bucket with solid fill">
            <a:extLst>
              <a:ext uri="{FF2B5EF4-FFF2-40B4-BE49-F238E27FC236}">
                <a16:creationId xmlns:a16="http://schemas.microsoft.com/office/drawing/2014/main" id="{E5367783-8452-A403-7E49-4C19E0A8F715}"/>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5694" t="48937" r="45162"/>
          <a:stretch/>
        </p:blipFill>
        <p:spPr>
          <a:xfrm>
            <a:off x="10464143" y="2205032"/>
            <a:ext cx="958602" cy="996048"/>
          </a:xfrm>
          <a:prstGeom prst="rect">
            <a:avLst/>
          </a:prstGeom>
        </p:spPr>
      </p:pic>
      <p:cxnSp>
        <p:nvCxnSpPr>
          <p:cNvPr id="37" name="Straight Arrow Connector 36">
            <a:extLst>
              <a:ext uri="{FF2B5EF4-FFF2-40B4-BE49-F238E27FC236}">
                <a16:creationId xmlns:a16="http://schemas.microsoft.com/office/drawing/2014/main" id="{413C7674-C914-A932-4751-F33F060098FB}"/>
              </a:ext>
            </a:extLst>
          </p:cNvPr>
          <p:cNvCxnSpPr/>
          <p:nvPr/>
        </p:nvCxnSpPr>
        <p:spPr>
          <a:xfrm>
            <a:off x="2048940" y="2669247"/>
            <a:ext cx="355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192405-220D-73AF-D326-BE69C2B08839}"/>
              </a:ext>
            </a:extLst>
          </p:cNvPr>
          <p:cNvCxnSpPr/>
          <p:nvPr/>
        </p:nvCxnSpPr>
        <p:spPr>
          <a:xfrm>
            <a:off x="3794511" y="2661849"/>
            <a:ext cx="355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2F6DE91-E488-B473-E45E-4F71B82688D5}"/>
              </a:ext>
            </a:extLst>
          </p:cNvPr>
          <p:cNvCxnSpPr/>
          <p:nvPr/>
        </p:nvCxnSpPr>
        <p:spPr>
          <a:xfrm>
            <a:off x="5567088" y="2655930"/>
            <a:ext cx="355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0380783-7B34-505A-130D-5BE0655E68E3}"/>
              </a:ext>
            </a:extLst>
          </p:cNvPr>
          <p:cNvCxnSpPr>
            <a:cxnSpLocks/>
          </p:cNvCxnSpPr>
          <p:nvPr/>
        </p:nvCxnSpPr>
        <p:spPr>
          <a:xfrm>
            <a:off x="7365369" y="2655930"/>
            <a:ext cx="7914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6B8CD96-1855-DA02-BB50-90145CDA2982}"/>
              </a:ext>
            </a:extLst>
          </p:cNvPr>
          <p:cNvCxnSpPr>
            <a:cxnSpLocks/>
          </p:cNvCxnSpPr>
          <p:nvPr/>
        </p:nvCxnSpPr>
        <p:spPr>
          <a:xfrm>
            <a:off x="9454213" y="2665727"/>
            <a:ext cx="7914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129AE21-9544-D7BB-4BAA-7653C623F017}"/>
              </a:ext>
            </a:extLst>
          </p:cNvPr>
          <p:cNvSpPr txBox="1"/>
          <p:nvPr/>
        </p:nvSpPr>
        <p:spPr>
          <a:xfrm>
            <a:off x="9884408" y="1830673"/>
            <a:ext cx="2105303" cy="276999"/>
          </a:xfrm>
          <a:prstGeom prst="rect">
            <a:avLst/>
          </a:prstGeom>
          <a:noFill/>
        </p:spPr>
        <p:txBody>
          <a:bodyPr wrap="square" rtlCol="0">
            <a:spAutoFit/>
          </a:bodyPr>
          <a:lstStyle/>
          <a:p>
            <a:pPr algn="ctr"/>
            <a:r>
              <a:rPr lang="en-IN" sz="1200" b="1" dirty="0"/>
              <a:t>Save ML model</a:t>
            </a:r>
          </a:p>
        </p:txBody>
      </p:sp>
      <p:sp>
        <p:nvSpPr>
          <p:cNvPr id="47" name="TextBox 46">
            <a:extLst>
              <a:ext uri="{FF2B5EF4-FFF2-40B4-BE49-F238E27FC236}">
                <a16:creationId xmlns:a16="http://schemas.microsoft.com/office/drawing/2014/main" id="{0E3897CA-4106-26D5-34EF-1C2858524884}"/>
              </a:ext>
            </a:extLst>
          </p:cNvPr>
          <p:cNvSpPr txBox="1"/>
          <p:nvPr/>
        </p:nvSpPr>
        <p:spPr>
          <a:xfrm>
            <a:off x="2465264" y="3192383"/>
            <a:ext cx="1684354" cy="707886"/>
          </a:xfrm>
          <a:prstGeom prst="rect">
            <a:avLst/>
          </a:prstGeom>
          <a:noFill/>
        </p:spPr>
        <p:txBody>
          <a:bodyPr wrap="square" rtlCol="0">
            <a:spAutoFit/>
          </a:bodyPr>
          <a:lstStyle/>
          <a:p>
            <a:r>
              <a:rPr lang="en-IN" sz="1000" dirty="0"/>
              <a:t>► Detect Faces using</a:t>
            </a:r>
          </a:p>
          <a:p>
            <a:r>
              <a:rPr lang="en-IN" sz="1000" dirty="0"/>
              <a:t> </a:t>
            </a:r>
            <a:r>
              <a:rPr lang="en-IN" sz="1000" i="1" dirty="0" err="1"/>
              <a:t>Haar</a:t>
            </a:r>
            <a:r>
              <a:rPr lang="en-IN" sz="1000" i="1" dirty="0"/>
              <a:t> Cascade Classifier</a:t>
            </a:r>
          </a:p>
          <a:p>
            <a:r>
              <a:rPr lang="en-IN" sz="1000" dirty="0"/>
              <a:t>► Crop Faces from Images</a:t>
            </a:r>
          </a:p>
          <a:p>
            <a:r>
              <a:rPr lang="en-IN" sz="1000" dirty="0"/>
              <a:t>► Label Each Image</a:t>
            </a:r>
          </a:p>
        </p:txBody>
      </p:sp>
      <p:sp>
        <p:nvSpPr>
          <p:cNvPr id="48" name="TextBox 47">
            <a:extLst>
              <a:ext uri="{FF2B5EF4-FFF2-40B4-BE49-F238E27FC236}">
                <a16:creationId xmlns:a16="http://schemas.microsoft.com/office/drawing/2014/main" id="{19CCC024-73DE-B779-51DD-1AB13D67F5C5}"/>
              </a:ext>
            </a:extLst>
          </p:cNvPr>
          <p:cNvSpPr txBox="1"/>
          <p:nvPr/>
        </p:nvSpPr>
        <p:spPr>
          <a:xfrm>
            <a:off x="4181799" y="3192383"/>
            <a:ext cx="1684354" cy="1015663"/>
          </a:xfrm>
          <a:prstGeom prst="rect">
            <a:avLst/>
          </a:prstGeom>
          <a:noFill/>
        </p:spPr>
        <p:txBody>
          <a:bodyPr wrap="square" rtlCol="0">
            <a:spAutoFit/>
          </a:bodyPr>
          <a:lstStyle/>
          <a:p>
            <a:r>
              <a:rPr lang="en-IN" sz="1000" dirty="0"/>
              <a:t>► Unstructured dimension of cropped images to structured image dimension</a:t>
            </a:r>
          </a:p>
          <a:p>
            <a:r>
              <a:rPr lang="en-IN" sz="1000" dirty="0"/>
              <a:t>► OpenCV resize module to make structure</a:t>
            </a:r>
          </a:p>
        </p:txBody>
      </p:sp>
      <p:sp>
        <p:nvSpPr>
          <p:cNvPr id="49" name="TextBox 48">
            <a:extLst>
              <a:ext uri="{FF2B5EF4-FFF2-40B4-BE49-F238E27FC236}">
                <a16:creationId xmlns:a16="http://schemas.microsoft.com/office/drawing/2014/main" id="{FA191AAE-89E0-BF01-8E5B-F3957BD6A194}"/>
              </a:ext>
            </a:extLst>
          </p:cNvPr>
          <p:cNvSpPr txBox="1"/>
          <p:nvPr/>
        </p:nvSpPr>
        <p:spPr>
          <a:xfrm>
            <a:off x="5931807" y="3171667"/>
            <a:ext cx="1684354" cy="553998"/>
          </a:xfrm>
          <a:prstGeom prst="rect">
            <a:avLst/>
          </a:prstGeom>
          <a:noFill/>
        </p:spPr>
        <p:txBody>
          <a:bodyPr wrap="square" rtlCol="0">
            <a:spAutoFit/>
          </a:bodyPr>
          <a:lstStyle/>
          <a:p>
            <a:r>
              <a:rPr lang="en-IN" sz="1000" dirty="0"/>
              <a:t>► Eigen Faces</a:t>
            </a:r>
          </a:p>
          <a:p>
            <a:r>
              <a:rPr lang="en-IN" sz="1000" dirty="0"/>
              <a:t>► Use PCA to extract features from Faces.</a:t>
            </a:r>
          </a:p>
        </p:txBody>
      </p:sp>
      <p:sp>
        <p:nvSpPr>
          <p:cNvPr id="50" name="TextBox 49">
            <a:extLst>
              <a:ext uri="{FF2B5EF4-FFF2-40B4-BE49-F238E27FC236}">
                <a16:creationId xmlns:a16="http://schemas.microsoft.com/office/drawing/2014/main" id="{3319F5F1-E21B-69C7-6322-F7206160C521}"/>
              </a:ext>
            </a:extLst>
          </p:cNvPr>
          <p:cNvSpPr txBox="1"/>
          <p:nvPr/>
        </p:nvSpPr>
        <p:spPr>
          <a:xfrm>
            <a:off x="738743" y="1644895"/>
            <a:ext cx="1160664" cy="276999"/>
          </a:xfrm>
          <a:prstGeom prst="rect">
            <a:avLst/>
          </a:prstGeom>
          <a:noFill/>
        </p:spPr>
        <p:txBody>
          <a:bodyPr wrap="square" rtlCol="0">
            <a:spAutoFit/>
          </a:bodyPr>
          <a:lstStyle/>
          <a:p>
            <a:r>
              <a:rPr lang="en-IN" sz="1200" b="1" dirty="0"/>
              <a:t>Images Data</a:t>
            </a:r>
          </a:p>
        </p:txBody>
      </p:sp>
      <p:sp>
        <p:nvSpPr>
          <p:cNvPr id="51" name="Right Brace 50">
            <a:extLst>
              <a:ext uri="{FF2B5EF4-FFF2-40B4-BE49-F238E27FC236}">
                <a16:creationId xmlns:a16="http://schemas.microsoft.com/office/drawing/2014/main" id="{99A0D48A-1B1F-B395-12AE-9FCD3F05B9BF}"/>
              </a:ext>
            </a:extLst>
          </p:cNvPr>
          <p:cNvSpPr/>
          <p:nvPr/>
        </p:nvSpPr>
        <p:spPr>
          <a:xfrm rot="16200000">
            <a:off x="4731390" y="-548144"/>
            <a:ext cx="403736" cy="4770269"/>
          </a:xfrm>
          <a:prstGeom prst="rightBrace">
            <a:avLst>
              <a:gd name="adj1" fmla="val 54257"/>
              <a:gd name="adj2" fmla="val 50000"/>
            </a:avLst>
          </a:prstGeom>
          <a:ln w="19050">
            <a:solidFill>
              <a:srgbClr val="F6822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2" name="TextBox 51">
            <a:extLst>
              <a:ext uri="{FF2B5EF4-FFF2-40B4-BE49-F238E27FC236}">
                <a16:creationId xmlns:a16="http://schemas.microsoft.com/office/drawing/2014/main" id="{A4AEB951-DD68-62F3-8548-ED6A2E1E1236}"/>
              </a:ext>
            </a:extLst>
          </p:cNvPr>
          <p:cNvSpPr txBox="1"/>
          <p:nvPr/>
        </p:nvSpPr>
        <p:spPr>
          <a:xfrm>
            <a:off x="4236546" y="1352131"/>
            <a:ext cx="1580038" cy="276999"/>
          </a:xfrm>
          <a:prstGeom prst="rect">
            <a:avLst/>
          </a:prstGeom>
          <a:noFill/>
        </p:spPr>
        <p:txBody>
          <a:bodyPr wrap="square" rtlCol="0">
            <a:spAutoFit/>
          </a:bodyPr>
          <a:lstStyle/>
          <a:p>
            <a:r>
              <a:rPr lang="en-IN" sz="1200" b="1" dirty="0"/>
              <a:t>Data Pre-processing</a:t>
            </a:r>
          </a:p>
        </p:txBody>
      </p:sp>
      <p:pic>
        <p:nvPicPr>
          <p:cNvPr id="53" name="Graphic 52">
            <a:extLst>
              <a:ext uri="{FF2B5EF4-FFF2-40B4-BE49-F238E27FC236}">
                <a16:creationId xmlns:a16="http://schemas.microsoft.com/office/drawing/2014/main" id="{067B2CA8-A962-DA27-8502-32FE1260022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1"/>
            <a:ext cx="12191999" cy="1104900"/>
          </a:xfrm>
          <a:prstGeom prst="rect">
            <a:avLst/>
          </a:prstGeom>
        </p:spPr>
      </p:pic>
      <p:sp>
        <p:nvSpPr>
          <p:cNvPr id="54" name="TextBox 53">
            <a:extLst>
              <a:ext uri="{FF2B5EF4-FFF2-40B4-BE49-F238E27FC236}">
                <a16:creationId xmlns:a16="http://schemas.microsoft.com/office/drawing/2014/main" id="{49406B17-A9A0-EFB5-8D9C-1EB4AE8F154E}"/>
              </a:ext>
            </a:extLst>
          </p:cNvPr>
          <p:cNvSpPr txBox="1"/>
          <p:nvPr/>
        </p:nvSpPr>
        <p:spPr>
          <a:xfrm>
            <a:off x="504824" y="260063"/>
            <a:ext cx="5591176" cy="584775"/>
          </a:xfrm>
          <a:prstGeom prst="rect">
            <a:avLst/>
          </a:prstGeom>
          <a:noFill/>
        </p:spPr>
        <p:txBody>
          <a:bodyPr wrap="square">
            <a:spAutoFit/>
          </a:bodyPr>
          <a:lstStyle/>
          <a:p>
            <a:r>
              <a:rPr lang="en-US" sz="3200" b="1" dirty="0">
                <a:solidFill>
                  <a:srgbClr val="FFEDCC"/>
                </a:solidFill>
                <a:latin typeface="Montserrat" pitchFamily="2" charset="0"/>
              </a:rPr>
              <a:t>Training Flow</a:t>
            </a:r>
            <a:endParaRPr lang="en-US" sz="3200" dirty="0"/>
          </a:p>
        </p:txBody>
      </p:sp>
    </p:spTree>
    <p:extLst>
      <p:ext uri="{BB962C8B-B14F-4D97-AF65-F5344CB8AC3E}">
        <p14:creationId xmlns:p14="http://schemas.microsoft.com/office/powerpoint/2010/main" val="3652223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with red hair&#10;&#10;Description automatically generated with low confidence">
            <a:extLst>
              <a:ext uri="{FF2B5EF4-FFF2-40B4-BE49-F238E27FC236}">
                <a16:creationId xmlns:a16="http://schemas.microsoft.com/office/drawing/2014/main" id="{95941C2D-9EF0-C32A-BDB5-1A852344F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123" y="5161417"/>
            <a:ext cx="570294" cy="570294"/>
          </a:xfrm>
          <a:prstGeom prst="rect">
            <a:avLst/>
          </a:prstGeom>
        </p:spPr>
      </p:pic>
      <p:pic>
        <p:nvPicPr>
          <p:cNvPr id="13" name="Picture 12" descr="A picture containing person, person, hairpiece&#10;&#10;Description automatically generated">
            <a:extLst>
              <a:ext uri="{FF2B5EF4-FFF2-40B4-BE49-F238E27FC236}">
                <a16:creationId xmlns:a16="http://schemas.microsoft.com/office/drawing/2014/main" id="{EE794EB6-CE96-52D7-50EC-11FDAAD5D5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120" y="4061870"/>
            <a:ext cx="510951" cy="510951"/>
          </a:xfrm>
          <a:prstGeom prst="rect">
            <a:avLst/>
          </a:prstGeom>
        </p:spPr>
      </p:pic>
      <p:pic>
        <p:nvPicPr>
          <p:cNvPr id="34" name="Picture 33" descr="A person smiling for the camera&#10;&#10;Description automatically generated with medium confidence">
            <a:extLst>
              <a:ext uri="{FF2B5EF4-FFF2-40B4-BE49-F238E27FC236}">
                <a16:creationId xmlns:a16="http://schemas.microsoft.com/office/drawing/2014/main" id="{399C10E4-6189-09A8-AFF0-DCDB5431A4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120" y="4559051"/>
            <a:ext cx="619222" cy="619222"/>
          </a:xfrm>
          <a:prstGeom prst="rect">
            <a:avLst/>
          </a:prstGeom>
        </p:spPr>
      </p:pic>
      <p:pic>
        <p:nvPicPr>
          <p:cNvPr id="39" name="Picture 38" descr="A person smiling at the camera&#10;&#10;Description automatically generated with low confidence">
            <a:extLst>
              <a:ext uri="{FF2B5EF4-FFF2-40B4-BE49-F238E27FC236}">
                <a16:creationId xmlns:a16="http://schemas.microsoft.com/office/drawing/2014/main" id="{CD582288-7696-6DF8-7C10-736FD61B8C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123" y="5770520"/>
            <a:ext cx="510951" cy="510951"/>
          </a:xfrm>
          <a:prstGeom prst="rect">
            <a:avLst/>
          </a:prstGeom>
        </p:spPr>
      </p:pic>
      <p:grpSp>
        <p:nvGrpSpPr>
          <p:cNvPr id="23" name="Group 22">
            <a:extLst>
              <a:ext uri="{FF2B5EF4-FFF2-40B4-BE49-F238E27FC236}">
                <a16:creationId xmlns:a16="http://schemas.microsoft.com/office/drawing/2014/main" id="{E103D104-57EE-C216-B0AB-FF52FE379C18}"/>
              </a:ext>
            </a:extLst>
          </p:cNvPr>
          <p:cNvGrpSpPr/>
          <p:nvPr/>
        </p:nvGrpSpPr>
        <p:grpSpPr>
          <a:xfrm>
            <a:off x="1727353" y="4088299"/>
            <a:ext cx="1601773" cy="2155715"/>
            <a:chOff x="1727353" y="4088299"/>
            <a:chExt cx="1601773" cy="2155715"/>
          </a:xfrm>
        </p:grpSpPr>
        <p:pic>
          <p:nvPicPr>
            <p:cNvPr id="33" name="Picture 32" descr="A picture containing person, person, hairpiece&#10;&#10;Description automatically generated">
              <a:extLst>
                <a:ext uri="{FF2B5EF4-FFF2-40B4-BE49-F238E27FC236}">
                  <a16:creationId xmlns:a16="http://schemas.microsoft.com/office/drawing/2014/main" id="{035B0D9C-D03D-3F54-6AFE-017E5B7896B4}"/>
                </a:ext>
              </a:extLst>
            </p:cNvPr>
            <p:cNvPicPr>
              <a:picLocks noChangeAspect="1"/>
            </p:cNvPicPr>
            <p:nvPr/>
          </p:nvPicPr>
          <p:blipFill rotWithShape="1">
            <a:blip r:embed="rId4">
              <a:extLst>
                <a:ext uri="{28A0092B-C50C-407E-A947-70E740481C1C}">
                  <a14:useLocalDpi xmlns:a14="http://schemas.microsoft.com/office/drawing/2010/main" val="0"/>
                </a:ext>
              </a:extLst>
            </a:blip>
            <a:srcRect l="27871" t="16542" r="25909" b="29020"/>
            <a:stretch/>
          </p:blipFill>
          <p:spPr>
            <a:xfrm>
              <a:off x="2959094" y="4088299"/>
              <a:ext cx="255866" cy="301348"/>
            </a:xfrm>
            <a:prstGeom prst="rect">
              <a:avLst/>
            </a:prstGeom>
          </p:spPr>
        </p:pic>
        <p:pic>
          <p:nvPicPr>
            <p:cNvPr id="35" name="Picture 34" descr="A person smiling for the camera&#10;&#10;Description automatically generated with medium confidence">
              <a:extLst>
                <a:ext uri="{FF2B5EF4-FFF2-40B4-BE49-F238E27FC236}">
                  <a16:creationId xmlns:a16="http://schemas.microsoft.com/office/drawing/2014/main" id="{14DB0D2D-6552-1E8C-5FA4-37EB3778BC79}"/>
                </a:ext>
              </a:extLst>
            </p:cNvPr>
            <p:cNvPicPr>
              <a:picLocks noChangeAspect="1"/>
            </p:cNvPicPr>
            <p:nvPr/>
          </p:nvPicPr>
          <p:blipFill rotWithShape="1">
            <a:blip r:embed="rId5">
              <a:extLst>
                <a:ext uri="{28A0092B-C50C-407E-A947-70E740481C1C}">
                  <a14:useLocalDpi xmlns:a14="http://schemas.microsoft.com/office/drawing/2010/main" val="0"/>
                </a:ext>
              </a:extLst>
            </a:blip>
            <a:srcRect l="31090" t="13694" r="24681" b="23367"/>
            <a:stretch/>
          </p:blipFill>
          <p:spPr>
            <a:xfrm>
              <a:off x="2976278" y="4592950"/>
              <a:ext cx="255866" cy="364106"/>
            </a:xfrm>
            <a:prstGeom prst="rect">
              <a:avLst/>
            </a:prstGeom>
          </p:spPr>
        </p:pic>
        <p:pic>
          <p:nvPicPr>
            <p:cNvPr id="37" name="Picture 36" descr="A person smiling at the camera&#10;&#10;Description automatically generated with low confidence">
              <a:extLst>
                <a:ext uri="{FF2B5EF4-FFF2-40B4-BE49-F238E27FC236}">
                  <a16:creationId xmlns:a16="http://schemas.microsoft.com/office/drawing/2014/main" id="{6230D44C-0F03-1460-3316-A8EA04243D15}"/>
                </a:ext>
              </a:extLst>
            </p:cNvPr>
            <p:cNvPicPr>
              <a:picLocks noChangeAspect="1"/>
            </p:cNvPicPr>
            <p:nvPr/>
          </p:nvPicPr>
          <p:blipFill rotWithShape="1">
            <a:blip r:embed="rId6">
              <a:extLst>
                <a:ext uri="{28A0092B-C50C-407E-A947-70E740481C1C}">
                  <a14:useLocalDpi xmlns:a14="http://schemas.microsoft.com/office/drawing/2010/main" val="0"/>
                </a:ext>
              </a:extLst>
            </a:blip>
            <a:srcRect l="30990" t="24207" r="27998" b="22428"/>
            <a:stretch/>
          </p:blipFill>
          <p:spPr>
            <a:xfrm>
              <a:off x="2959094" y="5762522"/>
              <a:ext cx="370032" cy="481492"/>
            </a:xfrm>
            <a:prstGeom prst="rect">
              <a:avLst/>
            </a:prstGeom>
          </p:spPr>
        </p:pic>
        <p:pic>
          <p:nvPicPr>
            <p:cNvPr id="38" name="Picture 37" descr="A person with red hair&#10;&#10;Description automatically generated with low confidence">
              <a:extLst>
                <a:ext uri="{FF2B5EF4-FFF2-40B4-BE49-F238E27FC236}">
                  <a16:creationId xmlns:a16="http://schemas.microsoft.com/office/drawing/2014/main" id="{FFD0BE80-7D7B-7FE5-31D8-54A20CFC1F3A}"/>
                </a:ext>
              </a:extLst>
            </p:cNvPr>
            <p:cNvPicPr>
              <a:picLocks noChangeAspect="1"/>
            </p:cNvPicPr>
            <p:nvPr/>
          </p:nvPicPr>
          <p:blipFill rotWithShape="1">
            <a:blip r:embed="rId3">
              <a:extLst>
                <a:ext uri="{28A0092B-C50C-407E-A947-70E740481C1C}">
                  <a14:useLocalDpi xmlns:a14="http://schemas.microsoft.com/office/drawing/2010/main" val="0"/>
                </a:ext>
              </a:extLst>
            </a:blip>
            <a:srcRect l="29023" t="18203" r="23889" b="25077"/>
            <a:stretch/>
          </p:blipFill>
          <p:spPr>
            <a:xfrm>
              <a:off x="2952747" y="5178272"/>
              <a:ext cx="376379" cy="453379"/>
            </a:xfrm>
            <a:prstGeom prst="rect">
              <a:avLst/>
            </a:prstGeom>
          </p:spPr>
        </p:pic>
        <p:cxnSp>
          <p:nvCxnSpPr>
            <p:cNvPr id="12" name="Straight Arrow Connector 11">
              <a:extLst>
                <a:ext uri="{FF2B5EF4-FFF2-40B4-BE49-F238E27FC236}">
                  <a16:creationId xmlns:a16="http://schemas.microsoft.com/office/drawing/2014/main" id="{7B4489F4-01AC-B3F2-2A40-62F2BD6F6D1C}"/>
                </a:ext>
              </a:extLst>
            </p:cNvPr>
            <p:cNvCxnSpPr>
              <a:cxnSpLocks/>
            </p:cNvCxnSpPr>
            <p:nvPr/>
          </p:nvCxnSpPr>
          <p:spPr>
            <a:xfrm>
              <a:off x="1763527" y="4239869"/>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E2D155-094C-E287-901E-92109FBEAA6F}"/>
                </a:ext>
              </a:extLst>
            </p:cNvPr>
            <p:cNvCxnSpPr>
              <a:cxnSpLocks/>
            </p:cNvCxnSpPr>
            <p:nvPr/>
          </p:nvCxnSpPr>
          <p:spPr>
            <a:xfrm>
              <a:off x="1763527" y="4828952"/>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FCEBA06-C62A-625D-C4C6-C7337270BA84}"/>
                </a:ext>
              </a:extLst>
            </p:cNvPr>
            <p:cNvCxnSpPr>
              <a:cxnSpLocks/>
            </p:cNvCxnSpPr>
            <p:nvPr/>
          </p:nvCxnSpPr>
          <p:spPr>
            <a:xfrm>
              <a:off x="1727354" y="5446564"/>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6273FBC-F96B-7738-4429-1F16339EB246}"/>
                </a:ext>
              </a:extLst>
            </p:cNvPr>
            <p:cNvCxnSpPr>
              <a:cxnSpLocks/>
            </p:cNvCxnSpPr>
            <p:nvPr/>
          </p:nvCxnSpPr>
          <p:spPr>
            <a:xfrm>
              <a:off x="1727353" y="5968283"/>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063F18D8-D0BA-0943-8385-A077961BAAF6}"/>
              </a:ext>
            </a:extLst>
          </p:cNvPr>
          <p:cNvGrpSpPr/>
          <p:nvPr/>
        </p:nvGrpSpPr>
        <p:grpSpPr>
          <a:xfrm>
            <a:off x="694355" y="2018551"/>
            <a:ext cx="1171113" cy="1069451"/>
            <a:chOff x="838200" y="1997476"/>
            <a:chExt cx="1171113" cy="1069451"/>
          </a:xfrm>
          <a:solidFill>
            <a:schemeClr val="bg1">
              <a:lumMod val="95000"/>
            </a:schemeClr>
          </a:solidFill>
        </p:grpSpPr>
        <p:sp>
          <p:nvSpPr>
            <p:cNvPr id="26" name="Rectangle: Rounded Corners 25">
              <a:extLst>
                <a:ext uri="{FF2B5EF4-FFF2-40B4-BE49-F238E27FC236}">
                  <a16:creationId xmlns:a16="http://schemas.microsoft.com/office/drawing/2014/main" id="{A70A7CD9-010C-CB0B-1874-CB06430381DA}"/>
                </a:ext>
              </a:extLst>
            </p:cNvPr>
            <p:cNvSpPr/>
            <p:nvPr/>
          </p:nvSpPr>
          <p:spPr>
            <a:xfrm>
              <a:off x="838200" y="1997476"/>
              <a:ext cx="910701" cy="844550"/>
            </a:xfrm>
            <a:prstGeom prst="roundRect">
              <a:avLst>
                <a:gd name="adj" fmla="val 6562"/>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8E3B5E90-EA56-5503-8FB5-3615042ED20B}"/>
                </a:ext>
              </a:extLst>
            </p:cNvPr>
            <p:cNvSpPr/>
            <p:nvPr/>
          </p:nvSpPr>
          <p:spPr>
            <a:xfrm>
              <a:off x="946212" y="2069977"/>
              <a:ext cx="910701" cy="844550"/>
            </a:xfrm>
            <a:prstGeom prst="roundRect">
              <a:avLst>
                <a:gd name="adj" fmla="val 6562"/>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Rounded Corners 42">
              <a:extLst>
                <a:ext uri="{FF2B5EF4-FFF2-40B4-BE49-F238E27FC236}">
                  <a16:creationId xmlns:a16="http://schemas.microsoft.com/office/drawing/2014/main" id="{3A821B91-5A9A-40B9-4D90-F83C219E47B5}"/>
                </a:ext>
              </a:extLst>
            </p:cNvPr>
            <p:cNvSpPr/>
            <p:nvPr/>
          </p:nvSpPr>
          <p:spPr>
            <a:xfrm>
              <a:off x="1098612" y="2222377"/>
              <a:ext cx="910701" cy="844550"/>
            </a:xfrm>
            <a:prstGeom prst="roundRect">
              <a:avLst>
                <a:gd name="adj" fmla="val 5840"/>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4" name="Rectangle: Rounded Corners 43">
            <a:extLst>
              <a:ext uri="{FF2B5EF4-FFF2-40B4-BE49-F238E27FC236}">
                <a16:creationId xmlns:a16="http://schemas.microsoft.com/office/drawing/2014/main" id="{1594515A-D8CD-10CE-257E-12D4C5B91ECB}"/>
              </a:ext>
            </a:extLst>
          </p:cNvPr>
          <p:cNvSpPr/>
          <p:nvPr/>
        </p:nvSpPr>
        <p:spPr>
          <a:xfrm>
            <a:off x="2542760" y="2093704"/>
            <a:ext cx="1251751" cy="994298"/>
          </a:xfrm>
          <a:prstGeom prst="roundRect">
            <a:avLst>
              <a:gd name="adj" fmla="val 8697"/>
            </a:avLst>
          </a:prstGeom>
          <a:solidFill>
            <a:srgbClr val="F68223"/>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Detect Face</a:t>
            </a:r>
          </a:p>
        </p:txBody>
      </p:sp>
      <p:sp>
        <p:nvSpPr>
          <p:cNvPr id="45" name="Rectangle: Rounded Corners 44">
            <a:extLst>
              <a:ext uri="{FF2B5EF4-FFF2-40B4-BE49-F238E27FC236}">
                <a16:creationId xmlns:a16="http://schemas.microsoft.com/office/drawing/2014/main" id="{5873B67C-2A0C-BE8E-10B5-0C978732870C}"/>
              </a:ext>
            </a:extLst>
          </p:cNvPr>
          <p:cNvSpPr/>
          <p:nvPr/>
        </p:nvSpPr>
        <p:spPr>
          <a:xfrm>
            <a:off x="4236546" y="2093704"/>
            <a:ext cx="1330542" cy="994298"/>
          </a:xfrm>
          <a:prstGeom prst="roundRect">
            <a:avLst>
              <a:gd name="adj" fmla="val 8697"/>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Structure Images</a:t>
            </a:r>
          </a:p>
          <a:p>
            <a:pPr algn="ctr"/>
            <a:r>
              <a:rPr lang="en-IN" sz="1400" dirty="0">
                <a:solidFill>
                  <a:schemeClr val="tx1"/>
                </a:solidFill>
              </a:rPr>
              <a:t>&amp; Labelling</a:t>
            </a:r>
          </a:p>
        </p:txBody>
      </p:sp>
      <p:sp>
        <p:nvSpPr>
          <p:cNvPr id="46" name="Rectangle: Rounded Corners 45">
            <a:extLst>
              <a:ext uri="{FF2B5EF4-FFF2-40B4-BE49-F238E27FC236}">
                <a16:creationId xmlns:a16="http://schemas.microsoft.com/office/drawing/2014/main" id="{E891C0F4-0575-3ED6-D800-68C77B31B19A}"/>
              </a:ext>
            </a:extLst>
          </p:cNvPr>
          <p:cNvSpPr/>
          <p:nvPr/>
        </p:nvSpPr>
        <p:spPr>
          <a:xfrm>
            <a:off x="5987849" y="2091052"/>
            <a:ext cx="1330543" cy="994298"/>
          </a:xfrm>
          <a:prstGeom prst="roundRect">
            <a:avLst>
              <a:gd name="adj" fmla="val 10536"/>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Extract Features</a:t>
            </a:r>
          </a:p>
        </p:txBody>
      </p:sp>
      <p:pic>
        <p:nvPicPr>
          <p:cNvPr id="47" name="Graphic 46" descr="Left Brain with solid fill">
            <a:extLst>
              <a:ext uri="{FF2B5EF4-FFF2-40B4-BE49-F238E27FC236}">
                <a16:creationId xmlns:a16="http://schemas.microsoft.com/office/drawing/2014/main" id="{1CA5EF9C-CA31-1477-6BCB-8AA8A7AB2E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63739" y="2170976"/>
            <a:ext cx="1090474" cy="1090474"/>
          </a:xfrm>
          <a:prstGeom prst="rect">
            <a:avLst/>
          </a:prstGeom>
        </p:spPr>
      </p:pic>
      <p:sp>
        <p:nvSpPr>
          <p:cNvPr id="48" name="TextBox 47">
            <a:extLst>
              <a:ext uri="{FF2B5EF4-FFF2-40B4-BE49-F238E27FC236}">
                <a16:creationId xmlns:a16="http://schemas.microsoft.com/office/drawing/2014/main" id="{8A4DAE3B-7AB7-BDF7-C5C0-966FC31C1AD0}"/>
              </a:ext>
            </a:extLst>
          </p:cNvPr>
          <p:cNvSpPr txBox="1"/>
          <p:nvPr/>
        </p:nvSpPr>
        <p:spPr>
          <a:xfrm>
            <a:off x="7856324" y="1709311"/>
            <a:ext cx="2105303" cy="461665"/>
          </a:xfrm>
          <a:prstGeom prst="rect">
            <a:avLst/>
          </a:prstGeom>
          <a:noFill/>
        </p:spPr>
        <p:txBody>
          <a:bodyPr wrap="square" rtlCol="0">
            <a:spAutoFit/>
          </a:bodyPr>
          <a:lstStyle/>
          <a:p>
            <a:pPr algn="ctr"/>
            <a:r>
              <a:rPr lang="en-IN" sz="1200" b="1" dirty="0"/>
              <a:t>Train </a:t>
            </a:r>
          </a:p>
          <a:p>
            <a:pPr algn="ctr"/>
            <a:r>
              <a:rPr lang="en-IN" sz="1200" b="1" dirty="0"/>
              <a:t>Machine Learning Model</a:t>
            </a:r>
          </a:p>
        </p:txBody>
      </p:sp>
      <p:pic>
        <p:nvPicPr>
          <p:cNvPr id="49" name="Graphic 48" descr="Mop and bucket with solid fill">
            <a:extLst>
              <a:ext uri="{FF2B5EF4-FFF2-40B4-BE49-F238E27FC236}">
                <a16:creationId xmlns:a16="http://schemas.microsoft.com/office/drawing/2014/main" id="{AA4986D7-740E-75F9-21C1-F87B98A259C7}"/>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5694" t="48937" r="45162"/>
          <a:stretch/>
        </p:blipFill>
        <p:spPr>
          <a:xfrm>
            <a:off x="10464143" y="2205032"/>
            <a:ext cx="958602" cy="996048"/>
          </a:xfrm>
          <a:prstGeom prst="rect">
            <a:avLst/>
          </a:prstGeom>
        </p:spPr>
      </p:pic>
      <p:cxnSp>
        <p:nvCxnSpPr>
          <p:cNvPr id="50" name="Straight Arrow Connector 49">
            <a:extLst>
              <a:ext uri="{FF2B5EF4-FFF2-40B4-BE49-F238E27FC236}">
                <a16:creationId xmlns:a16="http://schemas.microsoft.com/office/drawing/2014/main" id="{4EAD39F7-C496-A005-940E-E3D28B047B33}"/>
              </a:ext>
            </a:extLst>
          </p:cNvPr>
          <p:cNvCxnSpPr/>
          <p:nvPr/>
        </p:nvCxnSpPr>
        <p:spPr>
          <a:xfrm>
            <a:off x="2048940" y="2669247"/>
            <a:ext cx="355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3097C46-B2C2-C1FF-D5A2-21B527CFB403}"/>
              </a:ext>
            </a:extLst>
          </p:cNvPr>
          <p:cNvCxnSpPr/>
          <p:nvPr/>
        </p:nvCxnSpPr>
        <p:spPr>
          <a:xfrm>
            <a:off x="3794511" y="2661849"/>
            <a:ext cx="355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7FB9A9C-8A10-3F66-6C71-06C42C89FA61}"/>
              </a:ext>
            </a:extLst>
          </p:cNvPr>
          <p:cNvCxnSpPr/>
          <p:nvPr/>
        </p:nvCxnSpPr>
        <p:spPr>
          <a:xfrm>
            <a:off x="5567088" y="2655930"/>
            <a:ext cx="355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813222C-1B59-A06A-8CCC-F75D82A0751D}"/>
              </a:ext>
            </a:extLst>
          </p:cNvPr>
          <p:cNvCxnSpPr>
            <a:cxnSpLocks/>
          </p:cNvCxnSpPr>
          <p:nvPr/>
        </p:nvCxnSpPr>
        <p:spPr>
          <a:xfrm>
            <a:off x="7365369" y="2655930"/>
            <a:ext cx="7914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6723AC8-40CA-CF0E-E8B0-47BF80E9FBA5}"/>
              </a:ext>
            </a:extLst>
          </p:cNvPr>
          <p:cNvCxnSpPr>
            <a:cxnSpLocks/>
          </p:cNvCxnSpPr>
          <p:nvPr/>
        </p:nvCxnSpPr>
        <p:spPr>
          <a:xfrm>
            <a:off x="9454213" y="2665727"/>
            <a:ext cx="7914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119F36E-2BA9-7634-D5BB-D3FCCB61036E}"/>
              </a:ext>
            </a:extLst>
          </p:cNvPr>
          <p:cNvSpPr txBox="1"/>
          <p:nvPr/>
        </p:nvSpPr>
        <p:spPr>
          <a:xfrm>
            <a:off x="9884408" y="1830673"/>
            <a:ext cx="2105303" cy="276999"/>
          </a:xfrm>
          <a:prstGeom prst="rect">
            <a:avLst/>
          </a:prstGeom>
          <a:noFill/>
        </p:spPr>
        <p:txBody>
          <a:bodyPr wrap="square" rtlCol="0">
            <a:spAutoFit/>
          </a:bodyPr>
          <a:lstStyle/>
          <a:p>
            <a:pPr algn="ctr"/>
            <a:r>
              <a:rPr lang="en-IN" sz="1200" b="1" dirty="0"/>
              <a:t>Save ML model</a:t>
            </a:r>
          </a:p>
        </p:txBody>
      </p:sp>
      <p:sp>
        <p:nvSpPr>
          <p:cNvPr id="56" name="TextBox 55">
            <a:extLst>
              <a:ext uri="{FF2B5EF4-FFF2-40B4-BE49-F238E27FC236}">
                <a16:creationId xmlns:a16="http://schemas.microsoft.com/office/drawing/2014/main" id="{3B5B5FA2-97FB-E796-6D46-B6819BF215A9}"/>
              </a:ext>
            </a:extLst>
          </p:cNvPr>
          <p:cNvSpPr txBox="1"/>
          <p:nvPr/>
        </p:nvSpPr>
        <p:spPr>
          <a:xfrm>
            <a:off x="2465264" y="3192383"/>
            <a:ext cx="1684354" cy="707886"/>
          </a:xfrm>
          <a:prstGeom prst="rect">
            <a:avLst/>
          </a:prstGeom>
          <a:noFill/>
        </p:spPr>
        <p:txBody>
          <a:bodyPr wrap="square" rtlCol="0">
            <a:spAutoFit/>
          </a:bodyPr>
          <a:lstStyle/>
          <a:p>
            <a:r>
              <a:rPr lang="en-IN" sz="1000" dirty="0"/>
              <a:t>► Detect Faces using</a:t>
            </a:r>
          </a:p>
          <a:p>
            <a:r>
              <a:rPr lang="en-IN" sz="1000" dirty="0"/>
              <a:t> </a:t>
            </a:r>
            <a:r>
              <a:rPr lang="en-IN" sz="1000" i="1" dirty="0" err="1"/>
              <a:t>Haar</a:t>
            </a:r>
            <a:r>
              <a:rPr lang="en-IN" sz="1000" i="1" dirty="0"/>
              <a:t> Cascade Classifier</a:t>
            </a:r>
          </a:p>
          <a:p>
            <a:r>
              <a:rPr lang="en-IN" sz="1000" dirty="0"/>
              <a:t>► Crop Faces from Images</a:t>
            </a:r>
          </a:p>
          <a:p>
            <a:r>
              <a:rPr lang="en-IN" sz="1000" dirty="0"/>
              <a:t>► Label Each Image</a:t>
            </a:r>
          </a:p>
        </p:txBody>
      </p:sp>
      <p:sp>
        <p:nvSpPr>
          <p:cNvPr id="57" name="TextBox 56">
            <a:extLst>
              <a:ext uri="{FF2B5EF4-FFF2-40B4-BE49-F238E27FC236}">
                <a16:creationId xmlns:a16="http://schemas.microsoft.com/office/drawing/2014/main" id="{6ED0B4FA-4ADA-B801-283D-D86D4FBC021A}"/>
              </a:ext>
            </a:extLst>
          </p:cNvPr>
          <p:cNvSpPr txBox="1"/>
          <p:nvPr/>
        </p:nvSpPr>
        <p:spPr>
          <a:xfrm>
            <a:off x="4181799" y="3192383"/>
            <a:ext cx="1684354" cy="1015663"/>
          </a:xfrm>
          <a:prstGeom prst="rect">
            <a:avLst/>
          </a:prstGeom>
          <a:noFill/>
        </p:spPr>
        <p:txBody>
          <a:bodyPr wrap="square" rtlCol="0">
            <a:spAutoFit/>
          </a:bodyPr>
          <a:lstStyle/>
          <a:p>
            <a:r>
              <a:rPr lang="en-IN" sz="1000" dirty="0"/>
              <a:t>► Unstructured dimension of cropped images to structured image dimension</a:t>
            </a:r>
          </a:p>
          <a:p>
            <a:r>
              <a:rPr lang="en-IN" sz="1000" dirty="0"/>
              <a:t>► OpenCV resize module to make structure</a:t>
            </a:r>
          </a:p>
        </p:txBody>
      </p:sp>
      <p:sp>
        <p:nvSpPr>
          <p:cNvPr id="58" name="TextBox 57">
            <a:extLst>
              <a:ext uri="{FF2B5EF4-FFF2-40B4-BE49-F238E27FC236}">
                <a16:creationId xmlns:a16="http://schemas.microsoft.com/office/drawing/2014/main" id="{CFAA61E4-0222-A14F-D242-ABE5F20579FC}"/>
              </a:ext>
            </a:extLst>
          </p:cNvPr>
          <p:cNvSpPr txBox="1"/>
          <p:nvPr/>
        </p:nvSpPr>
        <p:spPr>
          <a:xfrm>
            <a:off x="5931807" y="3171667"/>
            <a:ext cx="1684354" cy="553998"/>
          </a:xfrm>
          <a:prstGeom prst="rect">
            <a:avLst/>
          </a:prstGeom>
          <a:noFill/>
        </p:spPr>
        <p:txBody>
          <a:bodyPr wrap="square" rtlCol="0">
            <a:spAutoFit/>
          </a:bodyPr>
          <a:lstStyle/>
          <a:p>
            <a:r>
              <a:rPr lang="en-IN" sz="1000" dirty="0"/>
              <a:t>► Eigen Faces</a:t>
            </a:r>
          </a:p>
          <a:p>
            <a:r>
              <a:rPr lang="en-IN" sz="1000" dirty="0"/>
              <a:t>► Use PCA to extract features from Faces.</a:t>
            </a:r>
          </a:p>
        </p:txBody>
      </p:sp>
      <p:sp>
        <p:nvSpPr>
          <p:cNvPr id="59" name="TextBox 58">
            <a:extLst>
              <a:ext uri="{FF2B5EF4-FFF2-40B4-BE49-F238E27FC236}">
                <a16:creationId xmlns:a16="http://schemas.microsoft.com/office/drawing/2014/main" id="{C617C4FE-9765-2523-D0EC-EDF9BF1D90C0}"/>
              </a:ext>
            </a:extLst>
          </p:cNvPr>
          <p:cNvSpPr txBox="1"/>
          <p:nvPr/>
        </p:nvSpPr>
        <p:spPr>
          <a:xfrm>
            <a:off x="738743" y="1644895"/>
            <a:ext cx="1160664" cy="276999"/>
          </a:xfrm>
          <a:prstGeom prst="rect">
            <a:avLst/>
          </a:prstGeom>
          <a:noFill/>
        </p:spPr>
        <p:txBody>
          <a:bodyPr wrap="square" rtlCol="0">
            <a:spAutoFit/>
          </a:bodyPr>
          <a:lstStyle/>
          <a:p>
            <a:r>
              <a:rPr lang="en-IN" sz="1200" b="1" dirty="0"/>
              <a:t>Images Data</a:t>
            </a:r>
          </a:p>
        </p:txBody>
      </p:sp>
      <p:sp>
        <p:nvSpPr>
          <p:cNvPr id="60" name="Right Brace 59">
            <a:extLst>
              <a:ext uri="{FF2B5EF4-FFF2-40B4-BE49-F238E27FC236}">
                <a16:creationId xmlns:a16="http://schemas.microsoft.com/office/drawing/2014/main" id="{8BC2FD41-FBC3-A557-7701-0805711AA026}"/>
              </a:ext>
            </a:extLst>
          </p:cNvPr>
          <p:cNvSpPr/>
          <p:nvPr/>
        </p:nvSpPr>
        <p:spPr>
          <a:xfrm rot="16200000">
            <a:off x="4731390" y="-548144"/>
            <a:ext cx="403736" cy="4770269"/>
          </a:xfrm>
          <a:prstGeom prst="rightBrace">
            <a:avLst>
              <a:gd name="adj1" fmla="val 54257"/>
              <a:gd name="adj2" fmla="val 50000"/>
            </a:avLst>
          </a:prstGeom>
          <a:ln w="19050">
            <a:solidFill>
              <a:srgbClr val="F6822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1" name="TextBox 60">
            <a:extLst>
              <a:ext uri="{FF2B5EF4-FFF2-40B4-BE49-F238E27FC236}">
                <a16:creationId xmlns:a16="http://schemas.microsoft.com/office/drawing/2014/main" id="{BE67B40E-9A28-9425-F3FD-FD83FAE59249}"/>
              </a:ext>
            </a:extLst>
          </p:cNvPr>
          <p:cNvSpPr txBox="1"/>
          <p:nvPr/>
        </p:nvSpPr>
        <p:spPr>
          <a:xfrm>
            <a:off x="4236546" y="1352131"/>
            <a:ext cx="1580038" cy="276999"/>
          </a:xfrm>
          <a:prstGeom prst="rect">
            <a:avLst/>
          </a:prstGeom>
          <a:noFill/>
        </p:spPr>
        <p:txBody>
          <a:bodyPr wrap="square" rtlCol="0">
            <a:spAutoFit/>
          </a:bodyPr>
          <a:lstStyle/>
          <a:p>
            <a:r>
              <a:rPr lang="en-IN" sz="1200" b="1" dirty="0"/>
              <a:t>Data Pre-processing</a:t>
            </a:r>
          </a:p>
        </p:txBody>
      </p:sp>
      <p:pic>
        <p:nvPicPr>
          <p:cNvPr id="62" name="Graphic 61">
            <a:extLst>
              <a:ext uri="{FF2B5EF4-FFF2-40B4-BE49-F238E27FC236}">
                <a16:creationId xmlns:a16="http://schemas.microsoft.com/office/drawing/2014/main" id="{F5BE00E3-5DD5-BDA4-8DA6-B478DEAAC3F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1"/>
            <a:ext cx="12191999" cy="1104900"/>
          </a:xfrm>
          <a:prstGeom prst="rect">
            <a:avLst/>
          </a:prstGeom>
        </p:spPr>
      </p:pic>
      <p:sp>
        <p:nvSpPr>
          <p:cNvPr id="63" name="TextBox 62">
            <a:extLst>
              <a:ext uri="{FF2B5EF4-FFF2-40B4-BE49-F238E27FC236}">
                <a16:creationId xmlns:a16="http://schemas.microsoft.com/office/drawing/2014/main" id="{6442E8E2-991C-C9E4-A024-8C1AED89018B}"/>
              </a:ext>
            </a:extLst>
          </p:cNvPr>
          <p:cNvSpPr txBox="1"/>
          <p:nvPr/>
        </p:nvSpPr>
        <p:spPr>
          <a:xfrm>
            <a:off x="504824" y="260063"/>
            <a:ext cx="5591176" cy="584775"/>
          </a:xfrm>
          <a:prstGeom prst="rect">
            <a:avLst/>
          </a:prstGeom>
          <a:noFill/>
        </p:spPr>
        <p:txBody>
          <a:bodyPr wrap="square">
            <a:spAutoFit/>
          </a:bodyPr>
          <a:lstStyle/>
          <a:p>
            <a:r>
              <a:rPr lang="en-US" sz="3200" b="1" dirty="0">
                <a:solidFill>
                  <a:srgbClr val="FFEDCC"/>
                </a:solidFill>
                <a:latin typeface="Montserrat" pitchFamily="2" charset="0"/>
              </a:rPr>
              <a:t>Training Flow</a:t>
            </a:r>
            <a:endParaRPr lang="en-US" sz="3200" dirty="0"/>
          </a:p>
        </p:txBody>
      </p:sp>
    </p:spTree>
    <p:extLst>
      <p:ext uri="{BB962C8B-B14F-4D97-AF65-F5344CB8AC3E}">
        <p14:creationId xmlns:p14="http://schemas.microsoft.com/office/powerpoint/2010/main" val="1156461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with red hair&#10;&#10;Description automatically generated with low confidence">
            <a:extLst>
              <a:ext uri="{FF2B5EF4-FFF2-40B4-BE49-F238E27FC236}">
                <a16:creationId xmlns:a16="http://schemas.microsoft.com/office/drawing/2014/main" id="{95941C2D-9EF0-C32A-BDB5-1A852344F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123" y="5161417"/>
            <a:ext cx="570294" cy="570294"/>
          </a:xfrm>
          <a:prstGeom prst="rect">
            <a:avLst/>
          </a:prstGeom>
        </p:spPr>
      </p:pic>
      <p:pic>
        <p:nvPicPr>
          <p:cNvPr id="13" name="Picture 12" descr="A picture containing person, person, hairpiece&#10;&#10;Description automatically generated">
            <a:extLst>
              <a:ext uri="{FF2B5EF4-FFF2-40B4-BE49-F238E27FC236}">
                <a16:creationId xmlns:a16="http://schemas.microsoft.com/office/drawing/2014/main" id="{EE794EB6-CE96-52D7-50EC-11FDAAD5D5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120" y="4061870"/>
            <a:ext cx="510951" cy="510951"/>
          </a:xfrm>
          <a:prstGeom prst="rect">
            <a:avLst/>
          </a:prstGeom>
        </p:spPr>
      </p:pic>
      <p:pic>
        <p:nvPicPr>
          <p:cNvPr id="34" name="Picture 33" descr="A person smiling for the camera&#10;&#10;Description automatically generated with medium confidence">
            <a:extLst>
              <a:ext uri="{FF2B5EF4-FFF2-40B4-BE49-F238E27FC236}">
                <a16:creationId xmlns:a16="http://schemas.microsoft.com/office/drawing/2014/main" id="{399C10E4-6189-09A8-AFF0-DCDB5431A4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120" y="4559051"/>
            <a:ext cx="619222" cy="619222"/>
          </a:xfrm>
          <a:prstGeom prst="rect">
            <a:avLst/>
          </a:prstGeom>
        </p:spPr>
      </p:pic>
      <p:pic>
        <p:nvPicPr>
          <p:cNvPr id="39" name="Picture 38" descr="A person smiling at the camera&#10;&#10;Description automatically generated with low confidence">
            <a:extLst>
              <a:ext uri="{FF2B5EF4-FFF2-40B4-BE49-F238E27FC236}">
                <a16:creationId xmlns:a16="http://schemas.microsoft.com/office/drawing/2014/main" id="{CD582288-7696-6DF8-7C10-736FD61B8C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123" y="5770520"/>
            <a:ext cx="510951" cy="510951"/>
          </a:xfrm>
          <a:prstGeom prst="rect">
            <a:avLst/>
          </a:prstGeom>
        </p:spPr>
      </p:pic>
      <p:grpSp>
        <p:nvGrpSpPr>
          <p:cNvPr id="23" name="Group 22">
            <a:extLst>
              <a:ext uri="{FF2B5EF4-FFF2-40B4-BE49-F238E27FC236}">
                <a16:creationId xmlns:a16="http://schemas.microsoft.com/office/drawing/2014/main" id="{73897BD0-E98E-A971-4611-B1FD7FBADB74}"/>
              </a:ext>
            </a:extLst>
          </p:cNvPr>
          <p:cNvGrpSpPr/>
          <p:nvPr/>
        </p:nvGrpSpPr>
        <p:grpSpPr>
          <a:xfrm>
            <a:off x="1727353" y="4088299"/>
            <a:ext cx="1601773" cy="2155715"/>
            <a:chOff x="1727353" y="4088299"/>
            <a:chExt cx="1601773" cy="2155715"/>
          </a:xfrm>
        </p:grpSpPr>
        <p:pic>
          <p:nvPicPr>
            <p:cNvPr id="33" name="Picture 32" descr="A picture containing person, person, hairpiece&#10;&#10;Description automatically generated">
              <a:extLst>
                <a:ext uri="{FF2B5EF4-FFF2-40B4-BE49-F238E27FC236}">
                  <a16:creationId xmlns:a16="http://schemas.microsoft.com/office/drawing/2014/main" id="{035B0D9C-D03D-3F54-6AFE-017E5B7896B4}"/>
                </a:ext>
              </a:extLst>
            </p:cNvPr>
            <p:cNvPicPr>
              <a:picLocks noChangeAspect="1"/>
            </p:cNvPicPr>
            <p:nvPr/>
          </p:nvPicPr>
          <p:blipFill rotWithShape="1">
            <a:blip r:embed="rId4">
              <a:extLst>
                <a:ext uri="{28A0092B-C50C-407E-A947-70E740481C1C}">
                  <a14:useLocalDpi xmlns:a14="http://schemas.microsoft.com/office/drawing/2010/main" val="0"/>
                </a:ext>
              </a:extLst>
            </a:blip>
            <a:srcRect l="27871" t="16542" r="25909" b="29020"/>
            <a:stretch/>
          </p:blipFill>
          <p:spPr>
            <a:xfrm>
              <a:off x="2959094" y="4088299"/>
              <a:ext cx="255866" cy="301348"/>
            </a:xfrm>
            <a:prstGeom prst="rect">
              <a:avLst/>
            </a:prstGeom>
          </p:spPr>
        </p:pic>
        <p:pic>
          <p:nvPicPr>
            <p:cNvPr id="35" name="Picture 34" descr="A person smiling for the camera&#10;&#10;Description automatically generated with medium confidence">
              <a:extLst>
                <a:ext uri="{FF2B5EF4-FFF2-40B4-BE49-F238E27FC236}">
                  <a16:creationId xmlns:a16="http://schemas.microsoft.com/office/drawing/2014/main" id="{14DB0D2D-6552-1E8C-5FA4-37EB3778BC79}"/>
                </a:ext>
              </a:extLst>
            </p:cNvPr>
            <p:cNvPicPr>
              <a:picLocks noChangeAspect="1"/>
            </p:cNvPicPr>
            <p:nvPr/>
          </p:nvPicPr>
          <p:blipFill rotWithShape="1">
            <a:blip r:embed="rId5">
              <a:extLst>
                <a:ext uri="{28A0092B-C50C-407E-A947-70E740481C1C}">
                  <a14:useLocalDpi xmlns:a14="http://schemas.microsoft.com/office/drawing/2010/main" val="0"/>
                </a:ext>
              </a:extLst>
            </a:blip>
            <a:srcRect l="31090" t="13694" r="24681" b="23367"/>
            <a:stretch/>
          </p:blipFill>
          <p:spPr>
            <a:xfrm>
              <a:off x="2976278" y="4592950"/>
              <a:ext cx="255866" cy="364106"/>
            </a:xfrm>
            <a:prstGeom prst="rect">
              <a:avLst/>
            </a:prstGeom>
          </p:spPr>
        </p:pic>
        <p:pic>
          <p:nvPicPr>
            <p:cNvPr id="37" name="Picture 36" descr="A person smiling at the camera&#10;&#10;Description automatically generated with low confidence">
              <a:extLst>
                <a:ext uri="{FF2B5EF4-FFF2-40B4-BE49-F238E27FC236}">
                  <a16:creationId xmlns:a16="http://schemas.microsoft.com/office/drawing/2014/main" id="{6230D44C-0F03-1460-3316-A8EA04243D15}"/>
                </a:ext>
              </a:extLst>
            </p:cNvPr>
            <p:cNvPicPr>
              <a:picLocks noChangeAspect="1"/>
            </p:cNvPicPr>
            <p:nvPr/>
          </p:nvPicPr>
          <p:blipFill rotWithShape="1">
            <a:blip r:embed="rId6">
              <a:extLst>
                <a:ext uri="{28A0092B-C50C-407E-A947-70E740481C1C}">
                  <a14:useLocalDpi xmlns:a14="http://schemas.microsoft.com/office/drawing/2010/main" val="0"/>
                </a:ext>
              </a:extLst>
            </a:blip>
            <a:srcRect l="30990" t="24207" r="27998" b="22428"/>
            <a:stretch/>
          </p:blipFill>
          <p:spPr>
            <a:xfrm>
              <a:off x="2959094" y="5762522"/>
              <a:ext cx="370032" cy="481492"/>
            </a:xfrm>
            <a:prstGeom prst="rect">
              <a:avLst/>
            </a:prstGeom>
          </p:spPr>
        </p:pic>
        <p:pic>
          <p:nvPicPr>
            <p:cNvPr id="38" name="Picture 37" descr="A person with red hair&#10;&#10;Description automatically generated with low confidence">
              <a:extLst>
                <a:ext uri="{FF2B5EF4-FFF2-40B4-BE49-F238E27FC236}">
                  <a16:creationId xmlns:a16="http://schemas.microsoft.com/office/drawing/2014/main" id="{FFD0BE80-7D7B-7FE5-31D8-54A20CFC1F3A}"/>
                </a:ext>
              </a:extLst>
            </p:cNvPr>
            <p:cNvPicPr>
              <a:picLocks noChangeAspect="1"/>
            </p:cNvPicPr>
            <p:nvPr/>
          </p:nvPicPr>
          <p:blipFill rotWithShape="1">
            <a:blip r:embed="rId3">
              <a:extLst>
                <a:ext uri="{28A0092B-C50C-407E-A947-70E740481C1C}">
                  <a14:useLocalDpi xmlns:a14="http://schemas.microsoft.com/office/drawing/2010/main" val="0"/>
                </a:ext>
              </a:extLst>
            </a:blip>
            <a:srcRect l="29023" t="18203" r="23889" b="25077"/>
            <a:stretch/>
          </p:blipFill>
          <p:spPr>
            <a:xfrm>
              <a:off x="2952747" y="5178272"/>
              <a:ext cx="376379" cy="453379"/>
            </a:xfrm>
            <a:prstGeom prst="rect">
              <a:avLst/>
            </a:prstGeom>
          </p:spPr>
        </p:pic>
        <p:cxnSp>
          <p:nvCxnSpPr>
            <p:cNvPr id="12" name="Straight Arrow Connector 11">
              <a:extLst>
                <a:ext uri="{FF2B5EF4-FFF2-40B4-BE49-F238E27FC236}">
                  <a16:creationId xmlns:a16="http://schemas.microsoft.com/office/drawing/2014/main" id="{7B4489F4-01AC-B3F2-2A40-62F2BD6F6D1C}"/>
                </a:ext>
              </a:extLst>
            </p:cNvPr>
            <p:cNvCxnSpPr>
              <a:cxnSpLocks/>
            </p:cNvCxnSpPr>
            <p:nvPr/>
          </p:nvCxnSpPr>
          <p:spPr>
            <a:xfrm>
              <a:off x="1763527" y="4239869"/>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E2D155-094C-E287-901E-92109FBEAA6F}"/>
                </a:ext>
              </a:extLst>
            </p:cNvPr>
            <p:cNvCxnSpPr>
              <a:cxnSpLocks/>
            </p:cNvCxnSpPr>
            <p:nvPr/>
          </p:nvCxnSpPr>
          <p:spPr>
            <a:xfrm>
              <a:off x="1763527" y="4828952"/>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FCEBA06-C62A-625D-C4C6-C7337270BA84}"/>
                </a:ext>
              </a:extLst>
            </p:cNvPr>
            <p:cNvCxnSpPr>
              <a:cxnSpLocks/>
            </p:cNvCxnSpPr>
            <p:nvPr/>
          </p:nvCxnSpPr>
          <p:spPr>
            <a:xfrm>
              <a:off x="1727354" y="5446564"/>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6273FBC-F96B-7738-4429-1F16339EB246}"/>
                </a:ext>
              </a:extLst>
            </p:cNvPr>
            <p:cNvCxnSpPr>
              <a:cxnSpLocks/>
            </p:cNvCxnSpPr>
            <p:nvPr/>
          </p:nvCxnSpPr>
          <p:spPr>
            <a:xfrm>
              <a:off x="1727353" y="5968283"/>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8C2092A-3126-C0B8-7182-6EBD553FABE3}"/>
              </a:ext>
            </a:extLst>
          </p:cNvPr>
          <p:cNvGrpSpPr/>
          <p:nvPr/>
        </p:nvGrpSpPr>
        <p:grpSpPr>
          <a:xfrm>
            <a:off x="3391053" y="4082620"/>
            <a:ext cx="2011150" cy="2046281"/>
            <a:chOff x="3391053" y="4082620"/>
            <a:chExt cx="2011150" cy="2046281"/>
          </a:xfrm>
        </p:grpSpPr>
        <p:pic>
          <p:nvPicPr>
            <p:cNvPr id="43" name="Picture 42" descr="A picture containing person, person, hairpiece&#10;&#10;Description automatically generated">
              <a:extLst>
                <a:ext uri="{FF2B5EF4-FFF2-40B4-BE49-F238E27FC236}">
                  <a16:creationId xmlns:a16="http://schemas.microsoft.com/office/drawing/2014/main" id="{F4BF0591-9179-C870-7FD7-05920FBD180C}"/>
                </a:ext>
              </a:extLst>
            </p:cNvPr>
            <p:cNvPicPr>
              <a:picLocks noChangeAspect="1"/>
            </p:cNvPicPr>
            <p:nvPr/>
          </p:nvPicPr>
          <p:blipFill rotWithShape="1">
            <a:blip r:embed="rId4">
              <a:extLst>
                <a:ext uri="{28A0092B-C50C-407E-A947-70E740481C1C}">
                  <a14:useLocalDpi xmlns:a14="http://schemas.microsoft.com/office/drawing/2010/main" val="0"/>
                </a:ext>
              </a:extLst>
            </a:blip>
            <a:srcRect l="27871" t="16542" r="25909" b="29020"/>
            <a:stretch/>
          </p:blipFill>
          <p:spPr>
            <a:xfrm>
              <a:off x="4467590" y="4082620"/>
              <a:ext cx="255866" cy="301348"/>
            </a:xfrm>
            <a:prstGeom prst="rect">
              <a:avLst/>
            </a:prstGeom>
          </p:spPr>
        </p:pic>
        <p:pic>
          <p:nvPicPr>
            <p:cNvPr id="44" name="Picture 43" descr="A person smiling for the camera&#10;&#10;Description automatically generated with medium confidence">
              <a:extLst>
                <a:ext uri="{FF2B5EF4-FFF2-40B4-BE49-F238E27FC236}">
                  <a16:creationId xmlns:a16="http://schemas.microsoft.com/office/drawing/2014/main" id="{1E24361D-F3B3-E7C9-F935-5BB822C0B256}"/>
                </a:ext>
              </a:extLst>
            </p:cNvPr>
            <p:cNvPicPr>
              <a:picLocks noChangeAspect="1"/>
            </p:cNvPicPr>
            <p:nvPr/>
          </p:nvPicPr>
          <p:blipFill rotWithShape="1">
            <a:blip r:embed="rId5">
              <a:extLst>
                <a:ext uri="{28A0092B-C50C-407E-A947-70E740481C1C}">
                  <a14:useLocalDpi xmlns:a14="http://schemas.microsoft.com/office/drawing/2010/main" val="0"/>
                </a:ext>
              </a:extLst>
            </a:blip>
            <a:srcRect l="31090" t="13694" r="24681" b="23367"/>
            <a:stretch/>
          </p:blipFill>
          <p:spPr>
            <a:xfrm>
              <a:off x="4467590" y="4683757"/>
              <a:ext cx="267863" cy="298879"/>
            </a:xfrm>
            <a:prstGeom prst="rect">
              <a:avLst/>
            </a:prstGeom>
          </p:spPr>
        </p:pic>
        <p:pic>
          <p:nvPicPr>
            <p:cNvPr id="46" name="Picture 45" descr="A person with red hair&#10;&#10;Description automatically generated with low confidence">
              <a:extLst>
                <a:ext uri="{FF2B5EF4-FFF2-40B4-BE49-F238E27FC236}">
                  <a16:creationId xmlns:a16="http://schemas.microsoft.com/office/drawing/2014/main" id="{F0FB9854-C427-926A-8D3E-998331A6C693}"/>
                </a:ext>
              </a:extLst>
            </p:cNvPr>
            <p:cNvPicPr>
              <a:picLocks noChangeAspect="1"/>
            </p:cNvPicPr>
            <p:nvPr/>
          </p:nvPicPr>
          <p:blipFill rotWithShape="1">
            <a:blip r:embed="rId3">
              <a:extLst>
                <a:ext uri="{28A0092B-C50C-407E-A947-70E740481C1C}">
                  <a14:useLocalDpi xmlns:a14="http://schemas.microsoft.com/office/drawing/2010/main" val="0"/>
                </a:ext>
              </a:extLst>
            </a:blip>
            <a:srcRect l="29023" t="18203" r="23889" b="25077"/>
            <a:stretch/>
          </p:blipFill>
          <p:spPr>
            <a:xfrm>
              <a:off x="4467590" y="5280867"/>
              <a:ext cx="255867" cy="308213"/>
            </a:xfrm>
            <a:prstGeom prst="rect">
              <a:avLst/>
            </a:prstGeom>
          </p:spPr>
        </p:pic>
        <p:pic>
          <p:nvPicPr>
            <p:cNvPr id="47" name="Picture 46" descr="A person smiling at the camera&#10;&#10;Description automatically generated with low confidence">
              <a:extLst>
                <a:ext uri="{FF2B5EF4-FFF2-40B4-BE49-F238E27FC236}">
                  <a16:creationId xmlns:a16="http://schemas.microsoft.com/office/drawing/2014/main" id="{C5AA5D81-122E-FE03-CE8C-945D18915D08}"/>
                </a:ext>
              </a:extLst>
            </p:cNvPr>
            <p:cNvPicPr>
              <a:picLocks noChangeAspect="1"/>
            </p:cNvPicPr>
            <p:nvPr/>
          </p:nvPicPr>
          <p:blipFill rotWithShape="1">
            <a:blip r:embed="rId6">
              <a:extLst>
                <a:ext uri="{28A0092B-C50C-407E-A947-70E740481C1C}">
                  <a14:useLocalDpi xmlns:a14="http://schemas.microsoft.com/office/drawing/2010/main" val="0"/>
                </a:ext>
              </a:extLst>
            </a:blip>
            <a:srcRect l="30990" t="24207" r="27998" b="22428"/>
            <a:stretch/>
          </p:blipFill>
          <p:spPr>
            <a:xfrm>
              <a:off x="4449594" y="5807664"/>
              <a:ext cx="267863" cy="321237"/>
            </a:xfrm>
            <a:prstGeom prst="rect">
              <a:avLst/>
            </a:prstGeom>
          </p:spPr>
        </p:pic>
        <p:pic>
          <p:nvPicPr>
            <p:cNvPr id="48" name="Picture 47" descr="A picture containing person, person, hairpiece&#10;&#10;Description automatically generated">
              <a:extLst>
                <a:ext uri="{FF2B5EF4-FFF2-40B4-BE49-F238E27FC236}">
                  <a16:creationId xmlns:a16="http://schemas.microsoft.com/office/drawing/2014/main" id="{2778D0FB-A2AD-34A3-5AAA-131820685E47}"/>
                </a:ext>
              </a:extLst>
            </p:cNvPr>
            <p:cNvPicPr>
              <a:picLocks noChangeAspect="1"/>
            </p:cNvPicPr>
            <p:nvPr/>
          </p:nvPicPr>
          <p:blipFill rotWithShape="1">
            <a:blip r:embed="rId4">
              <a:grayscl/>
              <a:extLst>
                <a:ext uri="{28A0092B-C50C-407E-A947-70E740481C1C}">
                  <a14:useLocalDpi xmlns:a14="http://schemas.microsoft.com/office/drawing/2010/main" val="0"/>
                </a:ext>
              </a:extLst>
            </a:blip>
            <a:srcRect l="27871" t="16542" r="25909" b="29020"/>
            <a:stretch/>
          </p:blipFill>
          <p:spPr>
            <a:xfrm>
              <a:off x="5134340" y="4082620"/>
              <a:ext cx="255866" cy="301348"/>
            </a:xfrm>
            <a:prstGeom prst="rect">
              <a:avLst/>
            </a:prstGeom>
          </p:spPr>
        </p:pic>
        <p:pic>
          <p:nvPicPr>
            <p:cNvPr id="49" name="Picture 48" descr="A person smiling for the camera&#10;&#10;Description automatically generated with medium confidence">
              <a:extLst>
                <a:ext uri="{FF2B5EF4-FFF2-40B4-BE49-F238E27FC236}">
                  <a16:creationId xmlns:a16="http://schemas.microsoft.com/office/drawing/2014/main" id="{47329495-F600-A63C-46E7-76178A4D2302}"/>
                </a:ext>
              </a:extLst>
            </p:cNvPr>
            <p:cNvPicPr>
              <a:picLocks noChangeAspect="1"/>
            </p:cNvPicPr>
            <p:nvPr/>
          </p:nvPicPr>
          <p:blipFill rotWithShape="1">
            <a:blip r:embed="rId5">
              <a:grayscl/>
              <a:extLst>
                <a:ext uri="{28A0092B-C50C-407E-A947-70E740481C1C}">
                  <a14:useLocalDpi xmlns:a14="http://schemas.microsoft.com/office/drawing/2010/main" val="0"/>
                </a:ext>
              </a:extLst>
            </a:blip>
            <a:srcRect l="31090" t="13694" r="24681" b="23367"/>
            <a:stretch/>
          </p:blipFill>
          <p:spPr>
            <a:xfrm>
              <a:off x="5134340" y="4683757"/>
              <a:ext cx="267863" cy="298879"/>
            </a:xfrm>
            <a:prstGeom prst="rect">
              <a:avLst/>
            </a:prstGeom>
          </p:spPr>
        </p:pic>
        <p:pic>
          <p:nvPicPr>
            <p:cNvPr id="50" name="Picture 49" descr="A person with red hair&#10;&#10;Description automatically generated with low confidence">
              <a:extLst>
                <a:ext uri="{FF2B5EF4-FFF2-40B4-BE49-F238E27FC236}">
                  <a16:creationId xmlns:a16="http://schemas.microsoft.com/office/drawing/2014/main" id="{2235297D-695B-357D-4BA6-8F3C8D28CBF8}"/>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l="29023" t="18203" r="23889" b="25077"/>
            <a:stretch/>
          </p:blipFill>
          <p:spPr>
            <a:xfrm>
              <a:off x="5134340" y="5280867"/>
              <a:ext cx="255867" cy="308213"/>
            </a:xfrm>
            <a:prstGeom prst="rect">
              <a:avLst/>
            </a:prstGeom>
          </p:spPr>
        </p:pic>
        <p:pic>
          <p:nvPicPr>
            <p:cNvPr id="51" name="Picture 50" descr="A person smiling at the camera&#10;&#10;Description automatically generated with low confidence">
              <a:extLst>
                <a:ext uri="{FF2B5EF4-FFF2-40B4-BE49-F238E27FC236}">
                  <a16:creationId xmlns:a16="http://schemas.microsoft.com/office/drawing/2014/main" id="{189A4F47-FB98-04AE-F15C-A5A72AB219AC}"/>
                </a:ext>
              </a:extLst>
            </p:cNvPr>
            <p:cNvPicPr>
              <a:picLocks noChangeAspect="1"/>
            </p:cNvPicPr>
            <p:nvPr/>
          </p:nvPicPr>
          <p:blipFill rotWithShape="1">
            <a:blip r:embed="rId6">
              <a:grayscl/>
              <a:extLst>
                <a:ext uri="{28A0092B-C50C-407E-A947-70E740481C1C}">
                  <a14:useLocalDpi xmlns:a14="http://schemas.microsoft.com/office/drawing/2010/main" val="0"/>
                </a:ext>
              </a:extLst>
            </a:blip>
            <a:srcRect l="30990" t="24207" r="27998" b="22428"/>
            <a:stretch/>
          </p:blipFill>
          <p:spPr>
            <a:xfrm>
              <a:off x="5116344" y="5807664"/>
              <a:ext cx="267863" cy="321237"/>
            </a:xfrm>
            <a:prstGeom prst="rect">
              <a:avLst/>
            </a:prstGeom>
          </p:spPr>
        </p:pic>
        <p:cxnSp>
          <p:nvCxnSpPr>
            <p:cNvPr id="52" name="Straight Arrow Connector 51">
              <a:extLst>
                <a:ext uri="{FF2B5EF4-FFF2-40B4-BE49-F238E27FC236}">
                  <a16:creationId xmlns:a16="http://schemas.microsoft.com/office/drawing/2014/main" id="{A908BEC0-EFAC-8E8A-7323-C0EA23693BCA}"/>
                </a:ext>
              </a:extLst>
            </p:cNvPr>
            <p:cNvCxnSpPr>
              <a:cxnSpLocks/>
            </p:cNvCxnSpPr>
            <p:nvPr/>
          </p:nvCxnSpPr>
          <p:spPr>
            <a:xfrm>
              <a:off x="3427227" y="4239869"/>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CE3B680-9AE9-3223-E5B2-796DB5953E0E}"/>
                </a:ext>
              </a:extLst>
            </p:cNvPr>
            <p:cNvCxnSpPr>
              <a:cxnSpLocks/>
            </p:cNvCxnSpPr>
            <p:nvPr/>
          </p:nvCxnSpPr>
          <p:spPr>
            <a:xfrm>
              <a:off x="3427227" y="4828952"/>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3219241-4FF9-C1ED-70D3-708BF28778D2}"/>
                </a:ext>
              </a:extLst>
            </p:cNvPr>
            <p:cNvCxnSpPr>
              <a:cxnSpLocks/>
            </p:cNvCxnSpPr>
            <p:nvPr/>
          </p:nvCxnSpPr>
          <p:spPr>
            <a:xfrm>
              <a:off x="3391054" y="5446564"/>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71337B5-3531-18BF-E6E3-C7FE8D459346}"/>
                </a:ext>
              </a:extLst>
            </p:cNvPr>
            <p:cNvCxnSpPr>
              <a:cxnSpLocks/>
            </p:cNvCxnSpPr>
            <p:nvPr/>
          </p:nvCxnSpPr>
          <p:spPr>
            <a:xfrm>
              <a:off x="3391053" y="5968283"/>
              <a:ext cx="954503" cy="0"/>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C5F7A4A-64F6-E329-8D30-34CE89720DB6}"/>
                </a:ext>
              </a:extLst>
            </p:cNvPr>
            <p:cNvCxnSpPr>
              <a:cxnSpLocks/>
            </p:cNvCxnSpPr>
            <p:nvPr/>
          </p:nvCxnSpPr>
          <p:spPr>
            <a:xfrm>
              <a:off x="4834611" y="4230672"/>
              <a:ext cx="188574" cy="2622"/>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389B5C4-A79A-2F80-64C9-4E207EF7A3DF}"/>
                </a:ext>
              </a:extLst>
            </p:cNvPr>
            <p:cNvCxnSpPr>
              <a:cxnSpLocks/>
            </p:cNvCxnSpPr>
            <p:nvPr/>
          </p:nvCxnSpPr>
          <p:spPr>
            <a:xfrm>
              <a:off x="4846610" y="4862067"/>
              <a:ext cx="188574" cy="2622"/>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28D0CC3-B5F2-6DE6-2DC0-0FA14DC8D249}"/>
                </a:ext>
              </a:extLst>
            </p:cNvPr>
            <p:cNvCxnSpPr>
              <a:cxnSpLocks/>
            </p:cNvCxnSpPr>
            <p:nvPr/>
          </p:nvCxnSpPr>
          <p:spPr>
            <a:xfrm>
              <a:off x="4834611" y="5463747"/>
              <a:ext cx="188574" cy="2622"/>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2301B2C-6DEC-FEAD-7AB1-997FF27F23A4}"/>
                </a:ext>
              </a:extLst>
            </p:cNvPr>
            <p:cNvCxnSpPr>
              <a:cxnSpLocks/>
            </p:cNvCxnSpPr>
            <p:nvPr/>
          </p:nvCxnSpPr>
          <p:spPr>
            <a:xfrm>
              <a:off x="4847949" y="5965931"/>
              <a:ext cx="188574" cy="2622"/>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8CD966F2-AB6A-33D3-1B57-B6DD98E3511B}"/>
              </a:ext>
            </a:extLst>
          </p:cNvPr>
          <p:cNvGrpSpPr/>
          <p:nvPr/>
        </p:nvGrpSpPr>
        <p:grpSpPr>
          <a:xfrm>
            <a:off x="694355" y="2018551"/>
            <a:ext cx="1171113" cy="1069451"/>
            <a:chOff x="838200" y="1997476"/>
            <a:chExt cx="1171113" cy="1069451"/>
          </a:xfrm>
          <a:solidFill>
            <a:schemeClr val="bg1">
              <a:lumMod val="95000"/>
            </a:schemeClr>
          </a:solidFill>
        </p:grpSpPr>
        <p:sp>
          <p:nvSpPr>
            <p:cNvPr id="108" name="Rectangle: Rounded Corners 107">
              <a:extLst>
                <a:ext uri="{FF2B5EF4-FFF2-40B4-BE49-F238E27FC236}">
                  <a16:creationId xmlns:a16="http://schemas.microsoft.com/office/drawing/2014/main" id="{9BF1EF4A-9B75-4351-09D6-8B578010C951}"/>
                </a:ext>
              </a:extLst>
            </p:cNvPr>
            <p:cNvSpPr/>
            <p:nvPr/>
          </p:nvSpPr>
          <p:spPr>
            <a:xfrm>
              <a:off x="838200" y="1997476"/>
              <a:ext cx="910701" cy="844550"/>
            </a:xfrm>
            <a:prstGeom prst="roundRect">
              <a:avLst>
                <a:gd name="adj" fmla="val 6562"/>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Rectangle: Rounded Corners 108">
              <a:extLst>
                <a:ext uri="{FF2B5EF4-FFF2-40B4-BE49-F238E27FC236}">
                  <a16:creationId xmlns:a16="http://schemas.microsoft.com/office/drawing/2014/main" id="{ECF3F34A-1192-109A-DF74-E59CA3B0CBB7}"/>
                </a:ext>
              </a:extLst>
            </p:cNvPr>
            <p:cNvSpPr/>
            <p:nvPr/>
          </p:nvSpPr>
          <p:spPr>
            <a:xfrm>
              <a:off x="946212" y="2069977"/>
              <a:ext cx="910701" cy="844550"/>
            </a:xfrm>
            <a:prstGeom prst="roundRect">
              <a:avLst>
                <a:gd name="adj" fmla="val 6562"/>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ectangle: Rounded Corners 109">
              <a:extLst>
                <a:ext uri="{FF2B5EF4-FFF2-40B4-BE49-F238E27FC236}">
                  <a16:creationId xmlns:a16="http://schemas.microsoft.com/office/drawing/2014/main" id="{62EA2359-89D0-2856-34ED-E2DBBAD0E9A9}"/>
                </a:ext>
              </a:extLst>
            </p:cNvPr>
            <p:cNvSpPr/>
            <p:nvPr/>
          </p:nvSpPr>
          <p:spPr>
            <a:xfrm>
              <a:off x="1098612" y="2222377"/>
              <a:ext cx="910701" cy="844550"/>
            </a:xfrm>
            <a:prstGeom prst="roundRect">
              <a:avLst>
                <a:gd name="adj" fmla="val 5840"/>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11" name="Rectangle: Rounded Corners 110">
            <a:extLst>
              <a:ext uri="{FF2B5EF4-FFF2-40B4-BE49-F238E27FC236}">
                <a16:creationId xmlns:a16="http://schemas.microsoft.com/office/drawing/2014/main" id="{6551EB47-AC33-253C-BE3A-AE1C3CDD497B}"/>
              </a:ext>
            </a:extLst>
          </p:cNvPr>
          <p:cNvSpPr/>
          <p:nvPr/>
        </p:nvSpPr>
        <p:spPr>
          <a:xfrm>
            <a:off x="2542760" y="2093704"/>
            <a:ext cx="1251751" cy="994298"/>
          </a:xfrm>
          <a:prstGeom prst="roundRect">
            <a:avLst>
              <a:gd name="adj" fmla="val 8697"/>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Detect Face</a:t>
            </a:r>
          </a:p>
        </p:txBody>
      </p:sp>
      <p:sp>
        <p:nvSpPr>
          <p:cNvPr id="112" name="Rectangle: Rounded Corners 111">
            <a:extLst>
              <a:ext uri="{FF2B5EF4-FFF2-40B4-BE49-F238E27FC236}">
                <a16:creationId xmlns:a16="http://schemas.microsoft.com/office/drawing/2014/main" id="{1714CAD0-7F3E-CE69-D019-C037A66A2951}"/>
              </a:ext>
            </a:extLst>
          </p:cNvPr>
          <p:cNvSpPr/>
          <p:nvPr/>
        </p:nvSpPr>
        <p:spPr>
          <a:xfrm>
            <a:off x="4236546" y="2093704"/>
            <a:ext cx="1330542" cy="994298"/>
          </a:xfrm>
          <a:prstGeom prst="roundRect">
            <a:avLst>
              <a:gd name="adj" fmla="val 8697"/>
            </a:avLst>
          </a:prstGeom>
          <a:solidFill>
            <a:srgbClr val="F68223"/>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Structure Images</a:t>
            </a:r>
          </a:p>
          <a:p>
            <a:pPr algn="ctr"/>
            <a:r>
              <a:rPr lang="en-IN" sz="1400" dirty="0"/>
              <a:t>&amp; Labelling</a:t>
            </a:r>
          </a:p>
        </p:txBody>
      </p:sp>
      <p:sp>
        <p:nvSpPr>
          <p:cNvPr id="113" name="Rectangle: Rounded Corners 112">
            <a:extLst>
              <a:ext uri="{FF2B5EF4-FFF2-40B4-BE49-F238E27FC236}">
                <a16:creationId xmlns:a16="http://schemas.microsoft.com/office/drawing/2014/main" id="{DC9BE4FC-48B7-2596-6F9F-D84BA24755E2}"/>
              </a:ext>
            </a:extLst>
          </p:cNvPr>
          <p:cNvSpPr/>
          <p:nvPr/>
        </p:nvSpPr>
        <p:spPr>
          <a:xfrm>
            <a:off x="5987849" y="2091052"/>
            <a:ext cx="1330543" cy="994298"/>
          </a:xfrm>
          <a:prstGeom prst="roundRect">
            <a:avLst>
              <a:gd name="adj" fmla="val 10536"/>
            </a:avLst>
          </a:prstGeom>
          <a:solidFill>
            <a:schemeClr val="accent2">
              <a:lumMod val="20000"/>
              <a:lumOff val="80000"/>
            </a:schemeClr>
          </a:solidFill>
          <a:ln>
            <a:solidFill>
              <a:srgbClr val="F682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tx1"/>
                </a:solidFill>
              </a:rPr>
              <a:t>Extract Features</a:t>
            </a:r>
          </a:p>
        </p:txBody>
      </p:sp>
      <p:pic>
        <p:nvPicPr>
          <p:cNvPr id="114" name="Graphic 113" descr="Left Brain with solid fill">
            <a:extLst>
              <a:ext uri="{FF2B5EF4-FFF2-40B4-BE49-F238E27FC236}">
                <a16:creationId xmlns:a16="http://schemas.microsoft.com/office/drawing/2014/main" id="{D5455EDC-C70C-4B4C-7940-FDBC8665F6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63739" y="2170976"/>
            <a:ext cx="1090474" cy="1090474"/>
          </a:xfrm>
          <a:prstGeom prst="rect">
            <a:avLst/>
          </a:prstGeom>
        </p:spPr>
      </p:pic>
      <p:sp>
        <p:nvSpPr>
          <p:cNvPr id="115" name="TextBox 114">
            <a:extLst>
              <a:ext uri="{FF2B5EF4-FFF2-40B4-BE49-F238E27FC236}">
                <a16:creationId xmlns:a16="http://schemas.microsoft.com/office/drawing/2014/main" id="{8920869F-E7B1-1C47-07E9-DC9069A428C0}"/>
              </a:ext>
            </a:extLst>
          </p:cNvPr>
          <p:cNvSpPr txBox="1"/>
          <p:nvPr/>
        </p:nvSpPr>
        <p:spPr>
          <a:xfrm>
            <a:off x="7856324" y="1709311"/>
            <a:ext cx="2105303" cy="461665"/>
          </a:xfrm>
          <a:prstGeom prst="rect">
            <a:avLst/>
          </a:prstGeom>
          <a:noFill/>
        </p:spPr>
        <p:txBody>
          <a:bodyPr wrap="square" rtlCol="0">
            <a:spAutoFit/>
          </a:bodyPr>
          <a:lstStyle/>
          <a:p>
            <a:pPr algn="ctr"/>
            <a:r>
              <a:rPr lang="en-IN" sz="1200" b="1" dirty="0"/>
              <a:t>Train </a:t>
            </a:r>
          </a:p>
          <a:p>
            <a:pPr algn="ctr"/>
            <a:r>
              <a:rPr lang="en-IN" sz="1200" b="1" dirty="0"/>
              <a:t>Machine Learning Model</a:t>
            </a:r>
          </a:p>
        </p:txBody>
      </p:sp>
      <p:pic>
        <p:nvPicPr>
          <p:cNvPr id="116" name="Graphic 115" descr="Mop and bucket with solid fill">
            <a:extLst>
              <a:ext uri="{FF2B5EF4-FFF2-40B4-BE49-F238E27FC236}">
                <a16:creationId xmlns:a16="http://schemas.microsoft.com/office/drawing/2014/main" id="{70079423-D5A4-A70E-0914-0B65FA57539C}"/>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5694" t="48937" r="45162"/>
          <a:stretch/>
        </p:blipFill>
        <p:spPr>
          <a:xfrm>
            <a:off x="10464143" y="2205032"/>
            <a:ext cx="958602" cy="996048"/>
          </a:xfrm>
          <a:prstGeom prst="rect">
            <a:avLst/>
          </a:prstGeom>
        </p:spPr>
      </p:pic>
      <p:cxnSp>
        <p:nvCxnSpPr>
          <p:cNvPr id="117" name="Straight Arrow Connector 116">
            <a:extLst>
              <a:ext uri="{FF2B5EF4-FFF2-40B4-BE49-F238E27FC236}">
                <a16:creationId xmlns:a16="http://schemas.microsoft.com/office/drawing/2014/main" id="{0E40DFAD-4A5F-C63F-A787-35C4016F0B7E}"/>
              </a:ext>
            </a:extLst>
          </p:cNvPr>
          <p:cNvCxnSpPr/>
          <p:nvPr/>
        </p:nvCxnSpPr>
        <p:spPr>
          <a:xfrm>
            <a:off x="2048940" y="2669247"/>
            <a:ext cx="355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1EC8F17-A175-6256-D914-70B9AD11BB37}"/>
              </a:ext>
            </a:extLst>
          </p:cNvPr>
          <p:cNvCxnSpPr/>
          <p:nvPr/>
        </p:nvCxnSpPr>
        <p:spPr>
          <a:xfrm>
            <a:off x="3794511" y="2661849"/>
            <a:ext cx="355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2A51FB3D-E253-8991-B046-2B61015D385E}"/>
              </a:ext>
            </a:extLst>
          </p:cNvPr>
          <p:cNvCxnSpPr/>
          <p:nvPr/>
        </p:nvCxnSpPr>
        <p:spPr>
          <a:xfrm>
            <a:off x="5567088" y="2655930"/>
            <a:ext cx="35510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2B1208E2-700E-44D7-00D5-B2712BD7AABF}"/>
              </a:ext>
            </a:extLst>
          </p:cNvPr>
          <p:cNvCxnSpPr>
            <a:cxnSpLocks/>
          </p:cNvCxnSpPr>
          <p:nvPr/>
        </p:nvCxnSpPr>
        <p:spPr>
          <a:xfrm>
            <a:off x="7365369" y="2655930"/>
            <a:ext cx="7914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66E05E1-FF7F-C672-6FD1-041A693C23E6}"/>
              </a:ext>
            </a:extLst>
          </p:cNvPr>
          <p:cNvCxnSpPr>
            <a:cxnSpLocks/>
          </p:cNvCxnSpPr>
          <p:nvPr/>
        </p:nvCxnSpPr>
        <p:spPr>
          <a:xfrm>
            <a:off x="9454213" y="2665727"/>
            <a:ext cx="79140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BC5368C9-DC8A-0FCE-C5D7-666FFA12E9ED}"/>
              </a:ext>
            </a:extLst>
          </p:cNvPr>
          <p:cNvSpPr txBox="1"/>
          <p:nvPr/>
        </p:nvSpPr>
        <p:spPr>
          <a:xfrm>
            <a:off x="9884408" y="1830673"/>
            <a:ext cx="2105303" cy="276999"/>
          </a:xfrm>
          <a:prstGeom prst="rect">
            <a:avLst/>
          </a:prstGeom>
          <a:noFill/>
        </p:spPr>
        <p:txBody>
          <a:bodyPr wrap="square" rtlCol="0">
            <a:spAutoFit/>
          </a:bodyPr>
          <a:lstStyle/>
          <a:p>
            <a:pPr algn="ctr"/>
            <a:r>
              <a:rPr lang="en-IN" sz="1200" b="1" dirty="0"/>
              <a:t>Save ML model</a:t>
            </a:r>
          </a:p>
        </p:txBody>
      </p:sp>
      <p:sp>
        <p:nvSpPr>
          <p:cNvPr id="123" name="TextBox 122">
            <a:extLst>
              <a:ext uri="{FF2B5EF4-FFF2-40B4-BE49-F238E27FC236}">
                <a16:creationId xmlns:a16="http://schemas.microsoft.com/office/drawing/2014/main" id="{20DEF118-8850-2741-26B0-3A0502C71E35}"/>
              </a:ext>
            </a:extLst>
          </p:cNvPr>
          <p:cNvSpPr txBox="1"/>
          <p:nvPr/>
        </p:nvSpPr>
        <p:spPr>
          <a:xfrm>
            <a:off x="2465264" y="3192383"/>
            <a:ext cx="1684354" cy="707886"/>
          </a:xfrm>
          <a:prstGeom prst="rect">
            <a:avLst/>
          </a:prstGeom>
          <a:noFill/>
        </p:spPr>
        <p:txBody>
          <a:bodyPr wrap="square" rtlCol="0">
            <a:spAutoFit/>
          </a:bodyPr>
          <a:lstStyle/>
          <a:p>
            <a:r>
              <a:rPr lang="en-IN" sz="1000" dirty="0"/>
              <a:t>► Detect Faces using</a:t>
            </a:r>
          </a:p>
          <a:p>
            <a:r>
              <a:rPr lang="en-IN" sz="1000" dirty="0"/>
              <a:t> </a:t>
            </a:r>
            <a:r>
              <a:rPr lang="en-IN" sz="1000" i="1" dirty="0" err="1"/>
              <a:t>Haar</a:t>
            </a:r>
            <a:r>
              <a:rPr lang="en-IN" sz="1000" i="1" dirty="0"/>
              <a:t> Cascade Classifier</a:t>
            </a:r>
          </a:p>
          <a:p>
            <a:r>
              <a:rPr lang="en-IN" sz="1000" dirty="0"/>
              <a:t>► Crop Faces from Images</a:t>
            </a:r>
          </a:p>
          <a:p>
            <a:r>
              <a:rPr lang="en-IN" sz="1000" dirty="0"/>
              <a:t>► Label Each Image</a:t>
            </a:r>
          </a:p>
        </p:txBody>
      </p:sp>
      <p:sp>
        <p:nvSpPr>
          <p:cNvPr id="124" name="TextBox 123">
            <a:extLst>
              <a:ext uri="{FF2B5EF4-FFF2-40B4-BE49-F238E27FC236}">
                <a16:creationId xmlns:a16="http://schemas.microsoft.com/office/drawing/2014/main" id="{0E3A355E-14DF-1AD8-E722-8FF21E7BB381}"/>
              </a:ext>
            </a:extLst>
          </p:cNvPr>
          <p:cNvSpPr txBox="1"/>
          <p:nvPr/>
        </p:nvSpPr>
        <p:spPr>
          <a:xfrm>
            <a:off x="4181799" y="3192383"/>
            <a:ext cx="1684354" cy="1015663"/>
          </a:xfrm>
          <a:prstGeom prst="rect">
            <a:avLst/>
          </a:prstGeom>
          <a:noFill/>
        </p:spPr>
        <p:txBody>
          <a:bodyPr wrap="square" rtlCol="0">
            <a:spAutoFit/>
          </a:bodyPr>
          <a:lstStyle/>
          <a:p>
            <a:r>
              <a:rPr lang="en-IN" sz="1000" dirty="0"/>
              <a:t>► Unstructured dimension of cropped images to structured image dimension</a:t>
            </a:r>
          </a:p>
          <a:p>
            <a:r>
              <a:rPr lang="en-IN" sz="1000" dirty="0"/>
              <a:t>► OpenCV resize module to make structure</a:t>
            </a:r>
          </a:p>
        </p:txBody>
      </p:sp>
      <p:sp>
        <p:nvSpPr>
          <p:cNvPr id="125" name="TextBox 124">
            <a:extLst>
              <a:ext uri="{FF2B5EF4-FFF2-40B4-BE49-F238E27FC236}">
                <a16:creationId xmlns:a16="http://schemas.microsoft.com/office/drawing/2014/main" id="{2E59CA45-A705-E379-ED11-36C53179CBDF}"/>
              </a:ext>
            </a:extLst>
          </p:cNvPr>
          <p:cNvSpPr txBox="1"/>
          <p:nvPr/>
        </p:nvSpPr>
        <p:spPr>
          <a:xfrm>
            <a:off x="5931807" y="3171667"/>
            <a:ext cx="1684354" cy="553998"/>
          </a:xfrm>
          <a:prstGeom prst="rect">
            <a:avLst/>
          </a:prstGeom>
          <a:noFill/>
        </p:spPr>
        <p:txBody>
          <a:bodyPr wrap="square" rtlCol="0">
            <a:spAutoFit/>
          </a:bodyPr>
          <a:lstStyle/>
          <a:p>
            <a:r>
              <a:rPr lang="en-IN" sz="1000" dirty="0"/>
              <a:t>► Eigen Faces</a:t>
            </a:r>
          </a:p>
          <a:p>
            <a:r>
              <a:rPr lang="en-IN" sz="1000" dirty="0"/>
              <a:t>► Use PCA to extract features from Faces.</a:t>
            </a:r>
          </a:p>
        </p:txBody>
      </p:sp>
      <p:sp>
        <p:nvSpPr>
          <p:cNvPr id="126" name="TextBox 125">
            <a:extLst>
              <a:ext uri="{FF2B5EF4-FFF2-40B4-BE49-F238E27FC236}">
                <a16:creationId xmlns:a16="http://schemas.microsoft.com/office/drawing/2014/main" id="{E6D12410-EBCF-39DE-5650-B40144336BB3}"/>
              </a:ext>
            </a:extLst>
          </p:cNvPr>
          <p:cNvSpPr txBox="1"/>
          <p:nvPr/>
        </p:nvSpPr>
        <p:spPr>
          <a:xfrm>
            <a:off x="738743" y="1644895"/>
            <a:ext cx="1160664" cy="276999"/>
          </a:xfrm>
          <a:prstGeom prst="rect">
            <a:avLst/>
          </a:prstGeom>
          <a:noFill/>
        </p:spPr>
        <p:txBody>
          <a:bodyPr wrap="square" rtlCol="0">
            <a:spAutoFit/>
          </a:bodyPr>
          <a:lstStyle/>
          <a:p>
            <a:r>
              <a:rPr lang="en-IN" sz="1200" b="1" dirty="0"/>
              <a:t>Images Data</a:t>
            </a:r>
          </a:p>
        </p:txBody>
      </p:sp>
      <p:sp>
        <p:nvSpPr>
          <p:cNvPr id="127" name="Right Brace 126">
            <a:extLst>
              <a:ext uri="{FF2B5EF4-FFF2-40B4-BE49-F238E27FC236}">
                <a16:creationId xmlns:a16="http://schemas.microsoft.com/office/drawing/2014/main" id="{B64D8EA0-473B-E50B-C034-CA0FC189F899}"/>
              </a:ext>
            </a:extLst>
          </p:cNvPr>
          <p:cNvSpPr/>
          <p:nvPr/>
        </p:nvSpPr>
        <p:spPr>
          <a:xfrm rot="16200000">
            <a:off x="4731390" y="-548144"/>
            <a:ext cx="403736" cy="4770269"/>
          </a:xfrm>
          <a:prstGeom prst="rightBrace">
            <a:avLst>
              <a:gd name="adj1" fmla="val 54257"/>
              <a:gd name="adj2" fmla="val 50000"/>
            </a:avLst>
          </a:prstGeom>
          <a:ln w="19050">
            <a:solidFill>
              <a:srgbClr val="F6822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8" name="TextBox 127">
            <a:extLst>
              <a:ext uri="{FF2B5EF4-FFF2-40B4-BE49-F238E27FC236}">
                <a16:creationId xmlns:a16="http://schemas.microsoft.com/office/drawing/2014/main" id="{5FDF6F62-2621-3CF2-A606-7BD2E1B24F59}"/>
              </a:ext>
            </a:extLst>
          </p:cNvPr>
          <p:cNvSpPr txBox="1"/>
          <p:nvPr/>
        </p:nvSpPr>
        <p:spPr>
          <a:xfrm>
            <a:off x="4236546" y="1352131"/>
            <a:ext cx="1580038" cy="276999"/>
          </a:xfrm>
          <a:prstGeom prst="rect">
            <a:avLst/>
          </a:prstGeom>
          <a:noFill/>
        </p:spPr>
        <p:txBody>
          <a:bodyPr wrap="square" rtlCol="0">
            <a:spAutoFit/>
          </a:bodyPr>
          <a:lstStyle/>
          <a:p>
            <a:r>
              <a:rPr lang="en-IN" sz="1200" b="1" dirty="0"/>
              <a:t>Data Pre-processing</a:t>
            </a:r>
          </a:p>
        </p:txBody>
      </p:sp>
      <p:pic>
        <p:nvPicPr>
          <p:cNvPr id="129" name="Graphic 128">
            <a:extLst>
              <a:ext uri="{FF2B5EF4-FFF2-40B4-BE49-F238E27FC236}">
                <a16:creationId xmlns:a16="http://schemas.microsoft.com/office/drawing/2014/main" id="{BF0B792F-EE74-F310-8C85-41D72E014CD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0" y="1"/>
            <a:ext cx="12191999" cy="1104900"/>
          </a:xfrm>
          <a:prstGeom prst="rect">
            <a:avLst/>
          </a:prstGeom>
        </p:spPr>
      </p:pic>
      <p:sp>
        <p:nvSpPr>
          <p:cNvPr id="130" name="TextBox 129">
            <a:extLst>
              <a:ext uri="{FF2B5EF4-FFF2-40B4-BE49-F238E27FC236}">
                <a16:creationId xmlns:a16="http://schemas.microsoft.com/office/drawing/2014/main" id="{780601E1-E978-332F-F398-91CFF157E30C}"/>
              </a:ext>
            </a:extLst>
          </p:cNvPr>
          <p:cNvSpPr txBox="1"/>
          <p:nvPr/>
        </p:nvSpPr>
        <p:spPr>
          <a:xfrm>
            <a:off x="504824" y="260063"/>
            <a:ext cx="5591176" cy="584775"/>
          </a:xfrm>
          <a:prstGeom prst="rect">
            <a:avLst/>
          </a:prstGeom>
          <a:noFill/>
        </p:spPr>
        <p:txBody>
          <a:bodyPr wrap="square">
            <a:spAutoFit/>
          </a:bodyPr>
          <a:lstStyle/>
          <a:p>
            <a:r>
              <a:rPr lang="en-US" sz="3200" b="1" dirty="0">
                <a:solidFill>
                  <a:srgbClr val="FFEDCC"/>
                </a:solidFill>
                <a:latin typeface="Montserrat" pitchFamily="2" charset="0"/>
              </a:rPr>
              <a:t>Training Flow</a:t>
            </a:r>
            <a:endParaRPr lang="en-US" sz="3200" dirty="0"/>
          </a:p>
        </p:txBody>
      </p:sp>
    </p:spTree>
    <p:extLst>
      <p:ext uri="{BB962C8B-B14F-4D97-AF65-F5344CB8AC3E}">
        <p14:creationId xmlns:p14="http://schemas.microsoft.com/office/powerpoint/2010/main" val="113463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675435EC586741B1D7B0523A80B8A0" ma:contentTypeVersion="4" ma:contentTypeDescription="Create a new document." ma:contentTypeScope="" ma:versionID="6e0df0ca850093f4ea5816ea1cc87af2">
  <xsd:schema xmlns:xsd="http://www.w3.org/2001/XMLSchema" xmlns:xs="http://www.w3.org/2001/XMLSchema" xmlns:p="http://schemas.microsoft.com/office/2006/metadata/properties" xmlns:ns3="e7cb8479-131c-4cd4-922c-4e8b496a266a" targetNamespace="http://schemas.microsoft.com/office/2006/metadata/properties" ma:root="true" ma:fieldsID="ea2a3e892c27a9dc1549762c8c266234" ns3:_="">
    <xsd:import namespace="e7cb8479-131c-4cd4-922c-4e8b496a266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cb8479-131c-4cd4-922c-4e8b496a26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E901AC-CFBD-42D7-B73D-C978E9C9A8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cb8479-131c-4cd4-922c-4e8b496a26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5E3302-9CB6-4204-A4C8-B267BB87D80F}">
  <ds:schemaRefs>
    <ds:schemaRef ds:uri="e7cb8479-131c-4cd4-922c-4e8b496a266a"/>
    <ds:schemaRef ds:uri="http://www.w3.org/XML/1998/namespace"/>
    <ds:schemaRef ds:uri="http://schemas.microsoft.com/office/2006/metadata/properties"/>
    <ds:schemaRef ds:uri="http://purl.org/dc/dcmitype/"/>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41596B21-55D3-4F28-A25E-ED874A6B31F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597</TotalTime>
  <Words>2442</Words>
  <Application>Microsoft Office PowerPoint</Application>
  <PresentationFormat>Widescreen</PresentationFormat>
  <Paragraphs>295</Paragraphs>
  <Slides>31</Slides>
  <Notes>29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vt:i4>
      </vt:variant>
    </vt:vector>
  </HeadingPairs>
  <TitlesOfParts>
    <vt:vector size="46" baseType="lpstr">
      <vt:lpstr>-apple-system</vt:lpstr>
      <vt:lpstr>Arial</vt:lpstr>
      <vt:lpstr>Calibri</vt:lpstr>
      <vt:lpstr>Calibri Light</vt:lpstr>
      <vt:lpstr>Cambria Math</vt:lpstr>
      <vt:lpstr>Consolas</vt:lpstr>
      <vt:lpstr>Google Sans</vt:lpstr>
      <vt:lpstr>Montserrat</vt:lpstr>
      <vt:lpstr>Montserrat </vt:lpstr>
      <vt:lpstr>Montserrat Medium</vt:lpstr>
      <vt:lpstr>Montserrat SemiBold</vt:lpstr>
      <vt:lpstr>Söhne</vt:lpstr>
      <vt:lpstr>Times New Roman</vt:lpstr>
      <vt:lpstr>udemy sans</vt:lpstr>
      <vt:lpstr>Office Theme</vt:lpstr>
      <vt:lpstr>Web App for Gender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App for Gender  Classification</dc:title>
  <dc:creator>Anmol  Raj</dc:creator>
  <cp:lastModifiedBy>Anmol  Raj</cp:lastModifiedBy>
  <cp:revision>2</cp:revision>
  <dcterms:created xsi:type="dcterms:W3CDTF">2023-05-13T19:06:09Z</dcterms:created>
  <dcterms:modified xsi:type="dcterms:W3CDTF">2023-05-14T18:27:23Z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0x010100B3675435EC586741B1D7B0523A80B8A0</vt:lpwstr>
  </property>
</Properties>
</file>